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tags/tag14.xml" ContentType="application/vnd.openxmlformats-officedocument.presentationml.tags+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39"/>
  </p:notesMasterIdLst>
  <p:handoutMasterIdLst>
    <p:handoutMasterId r:id="rId40"/>
  </p:handoutMasterIdLst>
  <p:sldIdLst>
    <p:sldId id="256" r:id="rId2"/>
    <p:sldId id="258" r:id="rId3"/>
    <p:sldId id="263" r:id="rId4"/>
    <p:sldId id="264" r:id="rId5"/>
    <p:sldId id="265" r:id="rId6"/>
    <p:sldId id="260" r:id="rId7"/>
    <p:sldId id="293" r:id="rId8"/>
    <p:sldId id="266" r:id="rId9"/>
    <p:sldId id="267" r:id="rId10"/>
    <p:sldId id="268" r:id="rId11"/>
    <p:sldId id="269" r:id="rId12"/>
    <p:sldId id="270" r:id="rId13"/>
    <p:sldId id="271" r:id="rId14"/>
    <p:sldId id="307" r:id="rId15"/>
    <p:sldId id="272" r:id="rId16"/>
    <p:sldId id="275" r:id="rId17"/>
    <p:sldId id="276" r:id="rId18"/>
    <p:sldId id="280" r:id="rId19"/>
    <p:sldId id="277" r:id="rId20"/>
    <p:sldId id="303" r:id="rId21"/>
    <p:sldId id="281" r:id="rId22"/>
    <p:sldId id="294" r:id="rId23"/>
    <p:sldId id="285" r:id="rId24"/>
    <p:sldId id="295" r:id="rId25"/>
    <p:sldId id="290" r:id="rId26"/>
    <p:sldId id="283" r:id="rId27"/>
    <p:sldId id="288" r:id="rId28"/>
    <p:sldId id="301" r:id="rId29"/>
    <p:sldId id="300" r:id="rId30"/>
    <p:sldId id="296" r:id="rId31"/>
    <p:sldId id="299" r:id="rId32"/>
    <p:sldId id="297" r:id="rId33"/>
    <p:sldId id="304" r:id="rId34"/>
    <p:sldId id="298" r:id="rId35"/>
    <p:sldId id="284" r:id="rId36"/>
    <p:sldId id="306" r:id="rId37"/>
    <p:sldId id="259" r:id="rId38"/>
  </p:sldIdLst>
  <p:sldSz cx="9144000" cy="6858000" type="screen4x3"/>
  <p:notesSz cx="6797675" cy="9928225"/>
  <p:custDataLst>
    <p:tags r:id="rId41"/>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2F7CC85A-15D2-4CA3-9C89-D597DD6EDEDC}">
          <p14:sldIdLst>
            <p14:sldId id="256"/>
            <p14:sldId id="258"/>
          </p14:sldIdLst>
        </p14:section>
        <p14:section name="Introduction" id="{39760ACC-7CEB-4A25-A878-B0E7049BE849}">
          <p14:sldIdLst>
            <p14:sldId id="263"/>
            <p14:sldId id="264"/>
            <p14:sldId id="265"/>
            <p14:sldId id="260"/>
          </p14:sldIdLst>
        </p14:section>
        <p14:section name="Classification of Entities" id="{B271BF93-D252-49A1-BDD7-F1BD6654183C}">
          <p14:sldIdLst>
            <p14:sldId id="293"/>
            <p14:sldId id="266"/>
            <p14:sldId id="267"/>
            <p14:sldId id="268"/>
            <p14:sldId id="269"/>
            <p14:sldId id="270"/>
            <p14:sldId id="271"/>
            <p14:sldId id="307"/>
            <p14:sldId id="272"/>
            <p14:sldId id="275"/>
            <p14:sldId id="276"/>
            <p14:sldId id="280"/>
            <p14:sldId id="277"/>
            <p14:sldId id="303"/>
            <p14:sldId id="281"/>
            <p14:sldId id="294"/>
            <p14:sldId id="285"/>
            <p14:sldId id="295"/>
            <p14:sldId id="290"/>
            <p14:sldId id="283"/>
            <p14:sldId id="288"/>
            <p14:sldId id="301"/>
            <p14:sldId id="300"/>
            <p14:sldId id="296"/>
            <p14:sldId id="299"/>
            <p14:sldId id="297"/>
            <p14:sldId id="304"/>
            <p14:sldId id="298"/>
            <p14:sldId id="284"/>
            <p14:sldId id="306"/>
            <p14:sldId id="25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98102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EF620DF2-D105-42E4-8A21-BD342973F539}">
  <a:tblStyle styleId="{EF620DF2-D105-42E4-8A21-BD342973F539}" styleName="SWA">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lt2"/>
          </a:solidFill>
        </a:fill>
      </a:tcStyle>
    </a:wholeTbl>
    <a:band1H>
      <a:tcStyle>
        <a:tcBdr/>
        <a:fill>
          <a:solidFill>
            <a:schemeClr val="lt2">
              <a:tint val="40000"/>
            </a:schemeClr>
          </a:solidFill>
        </a:fill>
      </a:tcStyle>
    </a:band1H>
    <a:band1V>
      <a:tcStyle>
        <a:tcBdr/>
        <a:fill>
          <a:solidFill>
            <a:schemeClr val="lt2">
              <a:tint val="40000"/>
            </a:schemeClr>
          </a:solidFill>
        </a:fill>
      </a:tcStyle>
    </a:band1V>
    <a:lastCol>
      <a:tcTxStyle>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dk1"/>
      </a:tcTxStyle>
      <a:tcStyle>
        <a:tcBdr>
          <a:top>
            <a:ln w="12700" cmpd="sng">
              <a:solidFill>
                <a:schemeClr val="accent1"/>
              </a:solidFill>
            </a:ln>
          </a:top>
        </a:tcBdr>
        <a:fill>
          <a:solidFill>
            <a:schemeClr val="lt1"/>
          </a:solidFill>
        </a:fill>
      </a:tcStyle>
    </a:lastRow>
    <a:firstRow>
      <a:tcTxStyle>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96" y="-30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8" d="100"/>
          <a:sy n="98" d="100"/>
        </p:scale>
        <p:origin x="-3504" y="-96"/>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65AB2E-DDB2-422C-9255-7A5F9D0F6D68}" type="doc">
      <dgm:prSet loTypeId="urn:microsoft.com/office/officeart/2005/8/layout/pyramid2" loCatId="list" qsTypeId="urn:microsoft.com/office/officeart/2005/8/quickstyle/simple4" qsCatId="simple" csTypeId="urn:microsoft.com/office/officeart/2005/8/colors/accent1_2" csCatId="accent1" phldrT="" phldr="1"/>
      <dgm:spPr/>
      <dgm:t>
        <a:bodyPr/>
        <a:lstStyle/>
        <a:p>
          <a:endParaRPr lang="en-US" sz="6500"/>
        </a:p>
      </dgm:t>
    </dgm:pt>
    <dgm:pt modelId="{7707CA72-B4C5-4FE1-87F1-1EEA2FD7807F}">
      <dgm:prSet phldrT="[Text]" custT="1"/>
      <dgm:spPr/>
      <dgm:t>
        <a:bodyPr/>
        <a:lstStyle/>
        <a:p>
          <a:r>
            <a:rPr lang="en-US" sz="6500" b="1" smtClean="0"/>
            <a:t>Withholding</a:t>
          </a:r>
          <a:endParaRPr lang="en-US" sz="6500" b="1"/>
        </a:p>
      </dgm:t>
    </dgm:pt>
    <dgm:pt modelId="{0EA161D0-C643-49DD-82FB-2073D5BD8668}" type="parTrans" cxnId="{D655847E-7D95-4BCB-9127-3FDD7F6D80ED}">
      <dgm:prSet phldrT=""/>
      <dgm:spPr/>
      <dgm:t>
        <a:bodyPr/>
        <a:lstStyle/>
        <a:p>
          <a:endParaRPr lang="en-US"/>
        </a:p>
      </dgm:t>
    </dgm:pt>
    <dgm:pt modelId="{E16F36A1-2314-419A-B9B0-0D162FBCB650}" type="sibTrans" cxnId="{D655847E-7D95-4BCB-9127-3FDD7F6D80ED}">
      <dgm:prSet phldrT=""/>
      <dgm:spPr/>
      <dgm:t>
        <a:bodyPr/>
        <a:lstStyle/>
        <a:p>
          <a:endParaRPr lang="en-US"/>
        </a:p>
      </dgm:t>
    </dgm:pt>
    <dgm:pt modelId="{AB574F92-84C7-45D0-90D5-0968D20AE5EE}">
      <dgm:prSet phldrT="[Text]" custT="1"/>
      <dgm:spPr/>
      <dgm:t>
        <a:bodyPr/>
        <a:lstStyle/>
        <a:p>
          <a:r>
            <a:rPr lang="en-US" sz="6500" b="1" smtClean="0"/>
            <a:t>Reporting</a:t>
          </a:r>
          <a:endParaRPr lang="en-US" sz="6500" b="1"/>
        </a:p>
      </dgm:t>
    </dgm:pt>
    <dgm:pt modelId="{84264663-1409-4146-B50B-CE85B8F7EA60}" type="parTrans" cxnId="{389E25E8-8F1B-4197-BA0A-B6A722CECCCF}">
      <dgm:prSet phldrT=""/>
      <dgm:spPr/>
      <dgm:t>
        <a:bodyPr/>
        <a:lstStyle/>
        <a:p>
          <a:endParaRPr lang="en-US"/>
        </a:p>
      </dgm:t>
    </dgm:pt>
    <dgm:pt modelId="{ED9B1E73-FE28-4133-B840-F7AEBD2A9D83}" type="sibTrans" cxnId="{389E25E8-8F1B-4197-BA0A-B6A722CECCCF}">
      <dgm:prSet phldrT=""/>
      <dgm:spPr/>
      <dgm:t>
        <a:bodyPr/>
        <a:lstStyle/>
        <a:p>
          <a:endParaRPr lang="en-US"/>
        </a:p>
      </dgm:t>
    </dgm:pt>
    <dgm:pt modelId="{03771CA2-B563-4367-801A-742C8259CF23}">
      <dgm:prSet phldrT="[Text]" custT="1"/>
      <dgm:spPr/>
      <dgm:t>
        <a:bodyPr/>
        <a:lstStyle/>
        <a:p>
          <a:r>
            <a:rPr lang="en-US" sz="6500" b="1" smtClean="0"/>
            <a:t>Due Diligence</a:t>
          </a:r>
        </a:p>
      </dgm:t>
    </dgm:pt>
    <dgm:pt modelId="{2D0B291F-330C-4C1D-A3B6-71BAD9ECFCD8}" type="parTrans" cxnId="{570419CD-C618-456F-8C45-9A4F56CD80DD}">
      <dgm:prSet phldrT=""/>
      <dgm:spPr/>
      <dgm:t>
        <a:bodyPr/>
        <a:lstStyle/>
        <a:p>
          <a:endParaRPr lang="en-US"/>
        </a:p>
      </dgm:t>
    </dgm:pt>
    <dgm:pt modelId="{788553A7-B5EF-4121-8015-5DF6BF8E0B4B}" type="sibTrans" cxnId="{570419CD-C618-456F-8C45-9A4F56CD80DD}">
      <dgm:prSet phldrT=""/>
      <dgm:spPr/>
      <dgm:t>
        <a:bodyPr/>
        <a:lstStyle/>
        <a:p>
          <a:endParaRPr lang="en-US"/>
        </a:p>
      </dgm:t>
    </dgm:pt>
    <dgm:pt modelId="{856F13F1-6B4D-4B67-A61F-A6CEB325516D}" type="pres">
      <dgm:prSet presAssocID="{FC65AB2E-DDB2-422C-9255-7A5F9D0F6D68}" presName="compositeShape" presStyleCnt="0" phldrT="">
        <dgm:presLayoutVars>
          <dgm:dir/>
          <dgm:resizeHandles/>
        </dgm:presLayoutVars>
      </dgm:prSet>
      <dgm:spPr/>
      <dgm:t>
        <a:bodyPr/>
        <a:lstStyle/>
        <a:p>
          <a:endParaRPr/>
        </a:p>
      </dgm:t>
    </dgm:pt>
    <dgm:pt modelId="{D63BDB6B-FB7C-422F-B706-C29DEB133A3A}" type="pres">
      <dgm:prSet presAssocID="{FC65AB2E-DDB2-422C-9255-7A5F9D0F6D68}" presName="pyramid" presStyleLbl="node1" presStyleIdx="0" presStyleCnt="1" phldrT="" custScaleY="58742"/>
      <dgm:spPr/>
      <dgm:t>
        <a:bodyPr/>
        <a:lstStyle/>
        <a:p>
          <a:endParaRPr/>
        </a:p>
      </dgm:t>
    </dgm:pt>
    <dgm:pt modelId="{D6C16F16-EF24-4E0C-A27F-340AC1857729}" type="pres">
      <dgm:prSet presAssocID="{FC65AB2E-DDB2-422C-9255-7A5F9D0F6D68}" presName="theList" presStyleCnt="0" phldrT=""/>
      <dgm:spPr/>
      <dgm:t>
        <a:bodyPr/>
        <a:lstStyle/>
        <a:p>
          <a:endParaRPr/>
        </a:p>
      </dgm:t>
    </dgm:pt>
    <dgm:pt modelId="{FBB5DF73-E639-400B-9F40-F1C2EAA4E661}" type="pres">
      <dgm:prSet presAssocID="{7707CA72-B4C5-4FE1-87F1-1EEA2FD7807F}" presName="aNode" presStyleLbl="fgAcc1" presStyleIdx="0" presStyleCnt="3" phldrT="" custScaleX="100703" custScaleY="21706" custLinFactNeighborY="43567">
        <dgm:presLayoutVars>
          <dgm:bulletEnabled val="1"/>
        </dgm:presLayoutVars>
      </dgm:prSet>
      <dgm:spPr/>
      <dgm:t>
        <a:bodyPr/>
        <a:lstStyle/>
        <a:p>
          <a:endParaRPr/>
        </a:p>
      </dgm:t>
    </dgm:pt>
    <dgm:pt modelId="{039D5698-7C4A-412F-8C88-3BB06B8C0CFC}" type="pres">
      <dgm:prSet presAssocID="{7707CA72-B4C5-4FE1-87F1-1EEA2FD7807F}" presName="aSpace" presStyleCnt="0" phldrT=""/>
      <dgm:spPr/>
      <dgm:t>
        <a:bodyPr/>
        <a:lstStyle/>
        <a:p>
          <a:endParaRPr/>
        </a:p>
      </dgm:t>
    </dgm:pt>
    <dgm:pt modelId="{0EE1BB69-F1F9-4A7D-A1E6-E94075EF6659}" type="pres">
      <dgm:prSet presAssocID="{AB574F92-84C7-45D0-90D5-0968D20AE5EE}" presName="aNode" presStyleLbl="fgAcc1" presStyleIdx="1" presStyleCnt="3" phldrT="" custScaleX="100703" custScaleY="21706" custLinFactNeighborY="43567">
        <dgm:presLayoutVars>
          <dgm:bulletEnabled val="1"/>
        </dgm:presLayoutVars>
      </dgm:prSet>
      <dgm:spPr/>
      <dgm:t>
        <a:bodyPr/>
        <a:lstStyle/>
        <a:p>
          <a:endParaRPr/>
        </a:p>
      </dgm:t>
    </dgm:pt>
    <dgm:pt modelId="{B4A7AED6-2A2F-47E8-A7B7-0C8E867180C1}" type="pres">
      <dgm:prSet presAssocID="{AB574F92-84C7-45D0-90D5-0968D20AE5EE}" presName="aSpace" presStyleCnt="0" phldrT=""/>
      <dgm:spPr/>
      <dgm:t>
        <a:bodyPr/>
        <a:lstStyle/>
        <a:p>
          <a:endParaRPr/>
        </a:p>
      </dgm:t>
    </dgm:pt>
    <dgm:pt modelId="{FB5B0A0F-C1C8-4FDC-A9E0-F12A57C3E25D}" type="pres">
      <dgm:prSet presAssocID="{03771CA2-B563-4367-801A-742C8259CF23}" presName="aNode" presStyleLbl="fgAcc1" presStyleIdx="2" presStyleCnt="3" phldrT="" custScaleX="100703" custScaleY="21706" custLinFactNeighborY="43567">
        <dgm:presLayoutVars>
          <dgm:bulletEnabled val="1"/>
        </dgm:presLayoutVars>
      </dgm:prSet>
      <dgm:spPr/>
      <dgm:t>
        <a:bodyPr/>
        <a:lstStyle/>
        <a:p>
          <a:endParaRPr/>
        </a:p>
      </dgm:t>
    </dgm:pt>
    <dgm:pt modelId="{B24CED5C-55FA-43D7-AEBC-1A329CDEDFFD}" type="pres">
      <dgm:prSet presAssocID="{03771CA2-B563-4367-801A-742C8259CF23}" presName="aSpace" presStyleCnt="0" phldrT=""/>
      <dgm:spPr/>
      <dgm:t>
        <a:bodyPr/>
        <a:lstStyle/>
        <a:p>
          <a:endParaRPr/>
        </a:p>
      </dgm:t>
    </dgm:pt>
  </dgm:ptLst>
  <dgm:cxnLst>
    <dgm:cxn modelId="{5826BADD-D7AE-4F33-8220-573AAFA99721}" type="presOf" srcId="{AB574F92-84C7-45D0-90D5-0968D20AE5EE}" destId="{0EE1BB69-F1F9-4A7D-A1E6-E94075EF6659}" srcOrd="0" destOrd="0" presId="urn:microsoft.com/office/officeart/2005/8/layout/pyramid2"/>
    <dgm:cxn modelId="{D655847E-7D95-4BCB-9127-3FDD7F6D80ED}" srcId="{FC65AB2E-DDB2-422C-9255-7A5F9D0F6D68}" destId="{7707CA72-B4C5-4FE1-87F1-1EEA2FD7807F}" srcOrd="0" destOrd="0" parTransId="{0EA161D0-C643-49DD-82FB-2073D5BD8668}" sibTransId="{E16F36A1-2314-419A-B9B0-0D162FBCB650}"/>
    <dgm:cxn modelId="{389E25E8-8F1B-4197-BA0A-B6A722CECCCF}" srcId="{FC65AB2E-DDB2-422C-9255-7A5F9D0F6D68}" destId="{AB574F92-84C7-45D0-90D5-0968D20AE5EE}" srcOrd="1" destOrd="0" parTransId="{84264663-1409-4146-B50B-CE85B8F7EA60}" sibTransId="{ED9B1E73-FE28-4133-B840-F7AEBD2A9D83}"/>
    <dgm:cxn modelId="{5D2980C6-FA64-4B20-BD65-FA1088984D1A}" type="presOf" srcId="{7707CA72-B4C5-4FE1-87F1-1EEA2FD7807F}" destId="{FBB5DF73-E639-400B-9F40-F1C2EAA4E661}" srcOrd="0" destOrd="0" presId="urn:microsoft.com/office/officeart/2005/8/layout/pyramid2"/>
    <dgm:cxn modelId="{C19444A6-D716-4D1E-9B75-ADE146568A1A}" type="presOf" srcId="{FC65AB2E-DDB2-422C-9255-7A5F9D0F6D68}" destId="{856F13F1-6B4D-4B67-A61F-A6CEB325516D}" srcOrd="0" destOrd="0" presId="urn:microsoft.com/office/officeart/2005/8/layout/pyramid2"/>
    <dgm:cxn modelId="{EC8E17BB-FF5B-4776-8219-11F8F3B6F227}" type="presOf" srcId="{03771CA2-B563-4367-801A-742C8259CF23}" destId="{FB5B0A0F-C1C8-4FDC-A9E0-F12A57C3E25D}" srcOrd="0" destOrd="0" presId="urn:microsoft.com/office/officeart/2005/8/layout/pyramid2"/>
    <dgm:cxn modelId="{570419CD-C618-456F-8C45-9A4F56CD80DD}" srcId="{FC65AB2E-DDB2-422C-9255-7A5F9D0F6D68}" destId="{03771CA2-B563-4367-801A-742C8259CF23}" srcOrd="2" destOrd="0" parTransId="{2D0B291F-330C-4C1D-A3B6-71BAD9ECFCD8}" sibTransId="{788553A7-B5EF-4121-8015-5DF6BF8E0B4B}"/>
    <dgm:cxn modelId="{70F976A9-DE91-4A7C-B3BC-9B95002401F0}" type="presParOf" srcId="{856F13F1-6B4D-4B67-A61F-A6CEB325516D}" destId="{D63BDB6B-FB7C-422F-B706-C29DEB133A3A}" srcOrd="0" destOrd="0" presId="urn:microsoft.com/office/officeart/2005/8/layout/pyramid2"/>
    <dgm:cxn modelId="{AEAFF7EF-61CF-4935-B146-0CF542BFF557}" type="presParOf" srcId="{856F13F1-6B4D-4B67-A61F-A6CEB325516D}" destId="{D6C16F16-EF24-4E0C-A27F-340AC1857729}" srcOrd="1" destOrd="0" presId="urn:microsoft.com/office/officeart/2005/8/layout/pyramid2"/>
    <dgm:cxn modelId="{3355D0F6-9D7B-4408-A10C-445649C6A9C8}" type="presParOf" srcId="{D6C16F16-EF24-4E0C-A27F-340AC1857729}" destId="{FBB5DF73-E639-400B-9F40-F1C2EAA4E661}" srcOrd="0" destOrd="0" presId="urn:microsoft.com/office/officeart/2005/8/layout/pyramid2"/>
    <dgm:cxn modelId="{965EF69D-4F5D-4EB6-BA39-5EBDC4002059}" type="presParOf" srcId="{D6C16F16-EF24-4E0C-A27F-340AC1857729}" destId="{039D5698-7C4A-412F-8C88-3BB06B8C0CFC}" srcOrd="1" destOrd="0" presId="urn:microsoft.com/office/officeart/2005/8/layout/pyramid2"/>
    <dgm:cxn modelId="{6101095F-818E-4E39-9541-058C90E67308}" type="presParOf" srcId="{D6C16F16-EF24-4E0C-A27F-340AC1857729}" destId="{0EE1BB69-F1F9-4A7D-A1E6-E94075EF6659}" srcOrd="2" destOrd="0" presId="urn:microsoft.com/office/officeart/2005/8/layout/pyramid2"/>
    <dgm:cxn modelId="{922F7882-3E0D-4041-B9F5-350A7E0A289F}" type="presParOf" srcId="{D6C16F16-EF24-4E0C-A27F-340AC1857729}" destId="{B4A7AED6-2A2F-47E8-A7B7-0C8E867180C1}" srcOrd="3" destOrd="0" presId="urn:microsoft.com/office/officeart/2005/8/layout/pyramid2"/>
    <dgm:cxn modelId="{38B9661E-ED2A-4379-AD0D-9498BB7217F2}" type="presParOf" srcId="{D6C16F16-EF24-4E0C-A27F-340AC1857729}" destId="{FB5B0A0F-C1C8-4FDC-A9E0-F12A57C3E25D}" srcOrd="4" destOrd="0" presId="urn:microsoft.com/office/officeart/2005/8/layout/pyramid2"/>
    <dgm:cxn modelId="{2A3DFE5C-0F90-426F-BF57-F9C27FF1C694}" type="presParOf" srcId="{D6C16F16-EF24-4E0C-A27F-340AC1857729}" destId="{B24CED5C-55FA-43D7-AEBC-1A329CDEDFFD}" srcOrd="5"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3BDB6B-FB7C-422F-B706-C29DEB133A3A}">
      <dsp:nvSpPr>
        <dsp:cNvPr id="0" name=""/>
        <dsp:cNvSpPr/>
      </dsp:nvSpPr>
      <dsp:spPr>
        <a:xfrm>
          <a:off x="613422" y="935625"/>
          <a:ext cx="2464954" cy="2664235"/>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BB5DF73-E639-400B-9F40-F1C2EAA4E661}">
      <dsp:nvSpPr>
        <dsp:cNvPr id="0" name=""/>
        <dsp:cNvSpPr/>
      </dsp:nvSpPr>
      <dsp:spPr>
        <a:xfrm>
          <a:off x="1840268" y="647528"/>
          <a:ext cx="1613484" cy="766812"/>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b="1" kern="1200" smtClean="0"/>
            <a:t>Withholding</a:t>
          </a:r>
          <a:endParaRPr lang="en-US" sz="6500" b="1" kern="1200"/>
        </a:p>
      </dsp:txBody>
      <dsp:txXfrm>
        <a:off x="1840268" y="647528"/>
        <a:ext cx="1613484" cy="766812"/>
      </dsp:txXfrm>
    </dsp:sp>
    <dsp:sp modelId="{0EE1BB69-F1F9-4A7D-A1E6-E94075EF6659}">
      <dsp:nvSpPr>
        <dsp:cNvPr id="0" name=""/>
        <dsp:cNvSpPr/>
      </dsp:nvSpPr>
      <dsp:spPr>
        <a:xfrm>
          <a:off x="1840268" y="1855930"/>
          <a:ext cx="1613484" cy="766812"/>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b="1" kern="1200" smtClean="0"/>
            <a:t>Reporting</a:t>
          </a:r>
          <a:endParaRPr lang="en-US" sz="6500" b="1" kern="1200"/>
        </a:p>
      </dsp:txBody>
      <dsp:txXfrm>
        <a:off x="1840268" y="1855930"/>
        <a:ext cx="1613484" cy="766812"/>
      </dsp:txXfrm>
    </dsp:sp>
    <dsp:sp modelId="{FB5B0A0F-C1C8-4FDC-A9E0-F12A57C3E25D}">
      <dsp:nvSpPr>
        <dsp:cNvPr id="0" name=""/>
        <dsp:cNvSpPr/>
      </dsp:nvSpPr>
      <dsp:spPr>
        <a:xfrm>
          <a:off x="1840268" y="3064331"/>
          <a:ext cx="1613484" cy="766812"/>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b="1" kern="1200" smtClean="0"/>
            <a:t>Due Diligence</a:t>
          </a:r>
        </a:p>
      </dsp:txBody>
      <dsp:txXfrm>
        <a:off x="1840268" y="3064331"/>
        <a:ext cx="1613484" cy="76681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latin typeface="Arial" pitchFamily="34" charset="0"/>
              <a:cs typeface="Arial" pitchFamily="34" charset="0"/>
            </a:endParaRPr>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548883DB-BB47-4FFE-A333-E2411557F2C4}" type="datetimeFigureOut">
              <a:rPr lang="en-US" smtClean="0">
                <a:latin typeface="Arial" pitchFamily="34" charset="0"/>
                <a:cs typeface="Arial" pitchFamily="34" charset="0"/>
              </a:rPr>
              <a:pPr/>
              <a:t>2/16/2015</a:t>
            </a:fld>
            <a:endParaRPr lang="en-US">
              <a:latin typeface="Arial" pitchFamily="34" charset="0"/>
              <a:cs typeface="Arial" pitchFamily="34" charset="0"/>
            </a:endParaRPr>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latin typeface="Arial" pitchFamily="34" charset="0"/>
              <a:cs typeface="Arial" pitchFamily="34" charset="0"/>
            </a:endParaRPr>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BC6FAAFB-C384-4159-92AD-DB24FB73A62B}" type="slidenum">
              <a:rPr lang="en-US" smtClean="0">
                <a:latin typeface="Arial" pitchFamily="34" charset="0"/>
                <a:cs typeface="Arial" pitchFamily="34" charset="0"/>
              </a:rPr>
              <a:pPr/>
              <a:t>‹N°›</a:t>
            </a:fld>
            <a:endParaRPr lang="en-US">
              <a:latin typeface="Arial" pitchFamily="34" charset="0"/>
              <a:cs typeface="Arial" pitchFamily="34" charset="0"/>
            </a:endParaRPr>
          </a:p>
        </p:txBody>
      </p:sp>
    </p:spTree>
    <p:extLst>
      <p:ext uri="{BB962C8B-B14F-4D97-AF65-F5344CB8AC3E}">
        <p14:creationId xmlns:p14="http://schemas.microsoft.com/office/powerpoint/2010/main" xmlns="" val="405240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atin typeface="Arial" pitchFamily="34" charset="0"/>
                <a:cs typeface="Arial" pitchFamily="34" charset="0"/>
              </a:defRPr>
            </a:lvl1pPr>
          </a:lstStyle>
          <a:p>
            <a:endParaRPr lang="ar-EG"/>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atin typeface="Arial" pitchFamily="34" charset="0"/>
                <a:cs typeface="Arial" pitchFamily="34" charset="0"/>
              </a:defRPr>
            </a:lvl1pPr>
          </a:lstStyle>
          <a:p>
            <a:fld id="{F3E09804-1401-43EB-8C59-AD94ADFDC500}" type="datetimeFigureOut">
              <a:rPr lang="ar-EG" smtClean="0"/>
              <a:pPr/>
              <a:t>27/04/1436</a:t>
            </a:fld>
            <a:endParaRPr lang="ar-EG"/>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ar-EG"/>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endParaRPr lang="ar-EG"/>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fld id="{B2C8FDDE-9F4E-4F32-8FEB-16A6CC622A18}" type="slidenum">
              <a:rPr lang="ar-EG" smtClean="0"/>
              <a:pPr/>
              <a:t>‹N°›</a:t>
            </a:fld>
            <a:endParaRPr lang="ar-EG"/>
          </a:p>
        </p:txBody>
      </p:sp>
    </p:spTree>
    <p:extLst>
      <p:ext uri="{BB962C8B-B14F-4D97-AF65-F5344CB8AC3E}">
        <p14:creationId xmlns:p14="http://schemas.microsoft.com/office/powerpoint/2010/main" xmlns="" val="945069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A8164B2-6D29-44A1-8DF9-C88F6AE668F5}" type="slidenum">
              <a:rPr lang="ar-EG" smtClean="0"/>
              <a:pPr/>
              <a:t>1</a:t>
            </a:fld>
            <a:endParaRPr lang="ar-EG" smtClean="0"/>
          </a:p>
        </p:txBody>
      </p:sp>
    </p:spTree>
    <p:extLst>
      <p:ext uri="{BB962C8B-B14F-4D97-AF65-F5344CB8AC3E}">
        <p14:creationId xmlns:p14="http://schemas.microsoft.com/office/powerpoint/2010/main" xmlns="" val="2605250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88AEEE-F770-4465-86D5-A02787BCB7B3}" type="slidenum">
              <a:rPr lang="ar-EG" smtClean="0"/>
              <a:pPr/>
              <a:t>10</a:t>
            </a:fld>
            <a:endParaRPr lang="ar-EG" smtClean="0"/>
          </a:p>
        </p:txBody>
      </p:sp>
    </p:spTree>
    <p:extLst>
      <p:ext uri="{BB962C8B-B14F-4D97-AF65-F5344CB8AC3E}">
        <p14:creationId xmlns:p14="http://schemas.microsoft.com/office/powerpoint/2010/main" xmlns="" val="3843229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FC03AF-0F6E-449F-BD18-81D4F678220E}" type="slidenum">
              <a:rPr lang="ar-EG" smtClean="0"/>
              <a:pPr/>
              <a:t>11</a:t>
            </a:fld>
            <a:endParaRPr lang="ar-EG" smtClean="0"/>
          </a:p>
        </p:txBody>
      </p:sp>
    </p:spTree>
    <p:extLst>
      <p:ext uri="{BB962C8B-B14F-4D97-AF65-F5344CB8AC3E}">
        <p14:creationId xmlns:p14="http://schemas.microsoft.com/office/powerpoint/2010/main" xmlns="" val="546500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E7B617-50F1-413D-8EF3-271B9CE63B69}" type="slidenum">
              <a:rPr lang="ar-EG" smtClean="0"/>
              <a:pPr/>
              <a:t>12</a:t>
            </a:fld>
            <a:endParaRPr lang="ar-EG" smtClean="0"/>
          </a:p>
        </p:txBody>
      </p:sp>
    </p:spTree>
    <p:extLst>
      <p:ext uri="{BB962C8B-B14F-4D97-AF65-F5344CB8AC3E}">
        <p14:creationId xmlns:p14="http://schemas.microsoft.com/office/powerpoint/2010/main" xmlns="" val="3029132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415877-BC30-4A2D-811C-D6E0C413FAA6}" type="slidenum">
              <a:rPr lang="ar-EG" smtClean="0"/>
              <a:pPr/>
              <a:t>13</a:t>
            </a:fld>
            <a:endParaRPr lang="ar-EG" smtClean="0"/>
          </a:p>
        </p:txBody>
      </p:sp>
    </p:spTree>
    <p:extLst>
      <p:ext uri="{BB962C8B-B14F-4D97-AF65-F5344CB8AC3E}">
        <p14:creationId xmlns:p14="http://schemas.microsoft.com/office/powerpoint/2010/main" xmlns="" val="3636634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12F0E9C-A7E0-4091-A5DE-39A387819F85}" type="slidenum">
              <a:rPr lang="ar-EG" smtClean="0"/>
              <a:pPr/>
              <a:t>14</a:t>
            </a:fld>
            <a:endParaRPr lang="ar-EG" smtClean="0"/>
          </a:p>
        </p:txBody>
      </p:sp>
    </p:spTree>
    <p:extLst>
      <p:ext uri="{BB962C8B-B14F-4D97-AF65-F5344CB8AC3E}">
        <p14:creationId xmlns:p14="http://schemas.microsoft.com/office/powerpoint/2010/main" xmlns="" val="1296718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9ED328-5DE6-4E16-A3E1-4912969D1E92}" type="slidenum">
              <a:rPr lang="ar-EG" smtClean="0"/>
              <a:pPr/>
              <a:t>15</a:t>
            </a:fld>
            <a:endParaRPr lang="ar-EG" smtClean="0"/>
          </a:p>
        </p:txBody>
      </p:sp>
    </p:spTree>
    <p:extLst>
      <p:ext uri="{BB962C8B-B14F-4D97-AF65-F5344CB8AC3E}">
        <p14:creationId xmlns:p14="http://schemas.microsoft.com/office/powerpoint/2010/main" xmlns="" val="3581904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96CF5F-D726-4080-A1C8-5C9E60EE21C7}" type="slidenum">
              <a:rPr lang="ar-EG" smtClean="0"/>
              <a:pPr/>
              <a:t>16</a:t>
            </a:fld>
            <a:endParaRPr lang="ar-EG" smtClean="0"/>
          </a:p>
        </p:txBody>
      </p:sp>
    </p:spTree>
    <p:extLst>
      <p:ext uri="{BB962C8B-B14F-4D97-AF65-F5344CB8AC3E}">
        <p14:creationId xmlns:p14="http://schemas.microsoft.com/office/powerpoint/2010/main" xmlns="" val="3717873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876AD7-F09A-497D-8C11-848226B1DE97}" type="slidenum">
              <a:rPr lang="ar-EG" smtClean="0"/>
              <a:pPr/>
              <a:t>17</a:t>
            </a:fld>
            <a:endParaRPr lang="ar-EG" smtClean="0"/>
          </a:p>
        </p:txBody>
      </p:sp>
    </p:spTree>
    <p:extLst>
      <p:ext uri="{BB962C8B-B14F-4D97-AF65-F5344CB8AC3E}">
        <p14:creationId xmlns:p14="http://schemas.microsoft.com/office/powerpoint/2010/main" xmlns="" val="626658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060A03-0677-4233-8011-8C74049D1182}" type="slidenum">
              <a:rPr lang="ar-EG" smtClean="0"/>
              <a:pPr/>
              <a:t>18</a:t>
            </a:fld>
            <a:endParaRPr lang="ar-EG" smtClean="0"/>
          </a:p>
        </p:txBody>
      </p:sp>
    </p:spTree>
    <p:extLst>
      <p:ext uri="{BB962C8B-B14F-4D97-AF65-F5344CB8AC3E}">
        <p14:creationId xmlns:p14="http://schemas.microsoft.com/office/powerpoint/2010/main" xmlns="" val="3848209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1542E9-08FA-4742-B443-237564A47A02}" type="slidenum">
              <a:rPr lang="ar-EG" smtClean="0"/>
              <a:pPr/>
              <a:t>19</a:t>
            </a:fld>
            <a:endParaRPr lang="ar-EG" smtClean="0"/>
          </a:p>
        </p:txBody>
      </p:sp>
    </p:spTree>
    <p:extLst>
      <p:ext uri="{BB962C8B-B14F-4D97-AF65-F5344CB8AC3E}">
        <p14:creationId xmlns:p14="http://schemas.microsoft.com/office/powerpoint/2010/main" xmlns="" val="2321329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91AF317-DD2A-417F-9950-40BAC4FDBA01}" type="slidenum">
              <a:rPr lang="ar-EG" smtClean="0"/>
              <a:pPr/>
              <a:t>2</a:t>
            </a:fld>
            <a:endParaRPr lang="ar-EG" smtClean="0"/>
          </a:p>
        </p:txBody>
      </p:sp>
    </p:spTree>
    <p:extLst>
      <p:ext uri="{BB962C8B-B14F-4D97-AF65-F5344CB8AC3E}">
        <p14:creationId xmlns:p14="http://schemas.microsoft.com/office/powerpoint/2010/main" xmlns="" val="10271759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B9E734-2066-46CC-92AB-1D5E79145B1A}" type="slidenum">
              <a:rPr lang="ar-EG" smtClean="0"/>
              <a:pPr/>
              <a:t>20</a:t>
            </a:fld>
            <a:endParaRPr lang="ar-EG" smtClean="0"/>
          </a:p>
        </p:txBody>
      </p:sp>
    </p:spTree>
    <p:extLst>
      <p:ext uri="{BB962C8B-B14F-4D97-AF65-F5344CB8AC3E}">
        <p14:creationId xmlns:p14="http://schemas.microsoft.com/office/powerpoint/2010/main" xmlns="" val="3518069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2A5468-391A-4A99-A153-4CE695BE82C4}" type="slidenum">
              <a:rPr lang="ar-EG" smtClean="0"/>
              <a:pPr/>
              <a:t>21</a:t>
            </a:fld>
            <a:endParaRPr lang="ar-EG" smtClean="0"/>
          </a:p>
        </p:txBody>
      </p:sp>
    </p:spTree>
    <p:extLst>
      <p:ext uri="{BB962C8B-B14F-4D97-AF65-F5344CB8AC3E}">
        <p14:creationId xmlns:p14="http://schemas.microsoft.com/office/powerpoint/2010/main" xmlns="" val="2436127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2D5639-F915-4FA6-AC8E-4A0BD4A4EEA2}" type="slidenum">
              <a:rPr lang="ar-EG" smtClean="0"/>
              <a:pPr/>
              <a:t>22</a:t>
            </a:fld>
            <a:endParaRPr lang="ar-EG" smtClean="0"/>
          </a:p>
        </p:txBody>
      </p:sp>
    </p:spTree>
    <p:extLst>
      <p:ext uri="{BB962C8B-B14F-4D97-AF65-F5344CB8AC3E}">
        <p14:creationId xmlns:p14="http://schemas.microsoft.com/office/powerpoint/2010/main" xmlns="" val="8030829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7C87EE-FA46-4BB2-BFAF-33734D7A33AA}" type="slidenum">
              <a:rPr lang="ar-EG" smtClean="0"/>
              <a:pPr/>
              <a:t>23</a:t>
            </a:fld>
            <a:endParaRPr lang="ar-EG" smtClean="0"/>
          </a:p>
        </p:txBody>
      </p:sp>
    </p:spTree>
    <p:extLst>
      <p:ext uri="{BB962C8B-B14F-4D97-AF65-F5344CB8AC3E}">
        <p14:creationId xmlns:p14="http://schemas.microsoft.com/office/powerpoint/2010/main" xmlns="" val="3965623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AB1C5F-DD83-4AC3-BCFE-C7D83B34B902}" type="slidenum">
              <a:rPr lang="ar-EG" smtClean="0"/>
              <a:pPr/>
              <a:t>24</a:t>
            </a:fld>
            <a:endParaRPr lang="ar-EG" smtClean="0"/>
          </a:p>
        </p:txBody>
      </p:sp>
    </p:spTree>
    <p:extLst>
      <p:ext uri="{BB962C8B-B14F-4D97-AF65-F5344CB8AC3E}">
        <p14:creationId xmlns:p14="http://schemas.microsoft.com/office/powerpoint/2010/main" xmlns="" val="3564381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734259-3967-4FC4-BC2F-5909ED3F7353}" type="slidenum">
              <a:rPr lang="ar-EG" smtClean="0"/>
              <a:pPr/>
              <a:t>25</a:t>
            </a:fld>
            <a:endParaRPr lang="ar-EG" smtClean="0"/>
          </a:p>
        </p:txBody>
      </p:sp>
    </p:spTree>
    <p:extLst>
      <p:ext uri="{BB962C8B-B14F-4D97-AF65-F5344CB8AC3E}">
        <p14:creationId xmlns:p14="http://schemas.microsoft.com/office/powerpoint/2010/main" xmlns="" val="19924998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7D6C8C4-C518-4358-9EF3-FCC6F7A17410}" type="slidenum">
              <a:rPr lang="ar-EG" smtClean="0"/>
              <a:pPr/>
              <a:t>26</a:t>
            </a:fld>
            <a:endParaRPr lang="ar-EG" smtClean="0"/>
          </a:p>
        </p:txBody>
      </p:sp>
    </p:spTree>
    <p:extLst>
      <p:ext uri="{BB962C8B-B14F-4D97-AF65-F5344CB8AC3E}">
        <p14:creationId xmlns:p14="http://schemas.microsoft.com/office/powerpoint/2010/main" xmlns="" val="14743357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BFB7B3-7380-45BA-83EF-1A0126B7F7F1}" type="slidenum">
              <a:rPr lang="ar-EG" smtClean="0"/>
              <a:pPr/>
              <a:t>27</a:t>
            </a:fld>
            <a:endParaRPr lang="ar-EG" smtClean="0"/>
          </a:p>
        </p:txBody>
      </p:sp>
    </p:spTree>
    <p:extLst>
      <p:ext uri="{BB962C8B-B14F-4D97-AF65-F5344CB8AC3E}">
        <p14:creationId xmlns:p14="http://schemas.microsoft.com/office/powerpoint/2010/main" xmlns="" val="22487967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44FC4C-D805-4FCA-9A4A-3837D2B42895}" type="slidenum">
              <a:rPr lang="ar-EG" smtClean="0"/>
              <a:pPr/>
              <a:t>28</a:t>
            </a:fld>
            <a:endParaRPr lang="ar-EG" smtClean="0"/>
          </a:p>
        </p:txBody>
      </p:sp>
    </p:spTree>
    <p:extLst>
      <p:ext uri="{BB962C8B-B14F-4D97-AF65-F5344CB8AC3E}">
        <p14:creationId xmlns:p14="http://schemas.microsoft.com/office/powerpoint/2010/main" xmlns="" val="10685056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2F3411-1EDE-4024-8D39-99F3EE4931D0}" type="slidenum">
              <a:rPr lang="ar-EG" smtClean="0"/>
              <a:pPr/>
              <a:t>29</a:t>
            </a:fld>
            <a:endParaRPr lang="ar-EG" smtClean="0"/>
          </a:p>
        </p:txBody>
      </p:sp>
    </p:spTree>
    <p:extLst>
      <p:ext uri="{BB962C8B-B14F-4D97-AF65-F5344CB8AC3E}">
        <p14:creationId xmlns:p14="http://schemas.microsoft.com/office/powerpoint/2010/main" xmlns="" val="1111716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1E5AFF-140D-42D1-9868-A09BD7B31A30}" type="slidenum">
              <a:rPr lang="ar-EG" smtClean="0"/>
              <a:pPr/>
              <a:t>3</a:t>
            </a:fld>
            <a:endParaRPr lang="ar-EG" smtClean="0"/>
          </a:p>
        </p:txBody>
      </p:sp>
    </p:spTree>
    <p:extLst>
      <p:ext uri="{BB962C8B-B14F-4D97-AF65-F5344CB8AC3E}">
        <p14:creationId xmlns:p14="http://schemas.microsoft.com/office/powerpoint/2010/main" xmlns="" val="17514540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4C3C5E-3753-479C-B1CB-2373A4F14B97}" type="slidenum">
              <a:rPr lang="ar-EG" smtClean="0"/>
              <a:pPr/>
              <a:t>30</a:t>
            </a:fld>
            <a:endParaRPr lang="ar-EG" smtClean="0"/>
          </a:p>
        </p:txBody>
      </p:sp>
    </p:spTree>
    <p:extLst>
      <p:ext uri="{BB962C8B-B14F-4D97-AF65-F5344CB8AC3E}">
        <p14:creationId xmlns:p14="http://schemas.microsoft.com/office/powerpoint/2010/main" xmlns="" val="41210969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231BCF-EF03-43A1-9240-D8E3E99DBC40}" type="slidenum">
              <a:rPr lang="ar-EG" smtClean="0"/>
              <a:pPr/>
              <a:t>31</a:t>
            </a:fld>
            <a:endParaRPr lang="ar-EG" smtClean="0"/>
          </a:p>
        </p:txBody>
      </p:sp>
    </p:spTree>
    <p:extLst>
      <p:ext uri="{BB962C8B-B14F-4D97-AF65-F5344CB8AC3E}">
        <p14:creationId xmlns:p14="http://schemas.microsoft.com/office/powerpoint/2010/main" xmlns="" val="22483375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7E8FDBE-8CA7-4559-99EC-FEE3C56CDC04}" type="slidenum">
              <a:rPr lang="ar-EG" smtClean="0"/>
              <a:pPr/>
              <a:t>32</a:t>
            </a:fld>
            <a:endParaRPr lang="ar-EG" smtClean="0"/>
          </a:p>
        </p:txBody>
      </p:sp>
    </p:spTree>
    <p:extLst>
      <p:ext uri="{BB962C8B-B14F-4D97-AF65-F5344CB8AC3E}">
        <p14:creationId xmlns:p14="http://schemas.microsoft.com/office/powerpoint/2010/main" xmlns="" val="1134026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E2E0EE-9092-487E-8D86-B4D39F3311DF}" type="slidenum">
              <a:rPr lang="ar-EG" smtClean="0"/>
              <a:pPr/>
              <a:t>33</a:t>
            </a:fld>
            <a:endParaRPr lang="ar-EG" smtClean="0"/>
          </a:p>
        </p:txBody>
      </p:sp>
    </p:spTree>
    <p:extLst>
      <p:ext uri="{BB962C8B-B14F-4D97-AF65-F5344CB8AC3E}">
        <p14:creationId xmlns:p14="http://schemas.microsoft.com/office/powerpoint/2010/main" xmlns="" val="39743550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DDB386-22A8-4C2A-AFD4-B5BC753A68CD}" type="slidenum">
              <a:rPr lang="ar-EG" smtClean="0"/>
              <a:pPr/>
              <a:t>34</a:t>
            </a:fld>
            <a:endParaRPr lang="ar-EG" smtClean="0"/>
          </a:p>
        </p:txBody>
      </p:sp>
    </p:spTree>
    <p:extLst>
      <p:ext uri="{BB962C8B-B14F-4D97-AF65-F5344CB8AC3E}">
        <p14:creationId xmlns:p14="http://schemas.microsoft.com/office/powerpoint/2010/main" xmlns="" val="6497751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B1F192-15B6-425F-ADB5-523657D43FDA}" type="slidenum">
              <a:rPr lang="ar-EG" smtClean="0"/>
              <a:pPr/>
              <a:t>35</a:t>
            </a:fld>
            <a:endParaRPr lang="ar-EG" smtClean="0"/>
          </a:p>
        </p:txBody>
      </p:sp>
    </p:spTree>
    <p:extLst>
      <p:ext uri="{BB962C8B-B14F-4D97-AF65-F5344CB8AC3E}">
        <p14:creationId xmlns:p14="http://schemas.microsoft.com/office/powerpoint/2010/main" xmlns="" val="36879211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B009B3-6529-4E3F-B52D-CC2BF1519FAD}" type="slidenum">
              <a:rPr lang="ar-EG" smtClean="0"/>
              <a:pPr/>
              <a:t>36</a:t>
            </a:fld>
            <a:endParaRPr lang="ar-EG" smtClean="0"/>
          </a:p>
        </p:txBody>
      </p:sp>
    </p:spTree>
    <p:extLst>
      <p:ext uri="{BB962C8B-B14F-4D97-AF65-F5344CB8AC3E}">
        <p14:creationId xmlns:p14="http://schemas.microsoft.com/office/powerpoint/2010/main" xmlns="" val="32763114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1394D1-A6FC-4B2F-BC79-897793783D40}" type="slidenum">
              <a:rPr lang="ar-EG" smtClean="0"/>
              <a:pPr/>
              <a:t>37</a:t>
            </a:fld>
            <a:endParaRPr lang="ar-EG" smtClean="0"/>
          </a:p>
        </p:txBody>
      </p:sp>
    </p:spTree>
    <p:extLst>
      <p:ext uri="{BB962C8B-B14F-4D97-AF65-F5344CB8AC3E}">
        <p14:creationId xmlns:p14="http://schemas.microsoft.com/office/powerpoint/2010/main" xmlns="" val="486567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A65B5E-EBED-4375-AE93-943C452F353B}" type="slidenum">
              <a:rPr lang="ar-EG" smtClean="0"/>
              <a:pPr/>
              <a:t>4</a:t>
            </a:fld>
            <a:endParaRPr lang="ar-EG" smtClean="0"/>
          </a:p>
        </p:txBody>
      </p:sp>
    </p:spTree>
    <p:extLst>
      <p:ext uri="{BB962C8B-B14F-4D97-AF65-F5344CB8AC3E}">
        <p14:creationId xmlns:p14="http://schemas.microsoft.com/office/powerpoint/2010/main" xmlns="" val="704566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073F290-356D-48A0-8CF6-A59A677B7329}" type="slidenum">
              <a:rPr lang="ar-EG" smtClean="0"/>
              <a:pPr/>
              <a:t>5</a:t>
            </a:fld>
            <a:endParaRPr lang="ar-EG" smtClean="0"/>
          </a:p>
        </p:txBody>
      </p:sp>
    </p:spTree>
    <p:extLst>
      <p:ext uri="{BB962C8B-B14F-4D97-AF65-F5344CB8AC3E}">
        <p14:creationId xmlns:p14="http://schemas.microsoft.com/office/powerpoint/2010/main" xmlns="" val="1662582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87EFBA-788E-41F0-9D8D-C938198DB14D}" type="slidenum">
              <a:rPr lang="ar-EG" smtClean="0"/>
              <a:pPr/>
              <a:t>6</a:t>
            </a:fld>
            <a:endParaRPr lang="ar-EG" smtClean="0"/>
          </a:p>
        </p:txBody>
      </p:sp>
    </p:spTree>
    <p:extLst>
      <p:ext uri="{BB962C8B-B14F-4D97-AF65-F5344CB8AC3E}">
        <p14:creationId xmlns:p14="http://schemas.microsoft.com/office/powerpoint/2010/main" xmlns="" val="2633574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0B8F75-C868-4DAD-A079-70E2BCEF7690}" type="slidenum">
              <a:rPr lang="ar-EG" smtClean="0"/>
              <a:pPr/>
              <a:t>7</a:t>
            </a:fld>
            <a:endParaRPr lang="ar-EG" smtClean="0"/>
          </a:p>
        </p:txBody>
      </p:sp>
    </p:spTree>
    <p:extLst>
      <p:ext uri="{BB962C8B-B14F-4D97-AF65-F5344CB8AC3E}">
        <p14:creationId xmlns:p14="http://schemas.microsoft.com/office/powerpoint/2010/main" xmlns="" val="40451025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CA0A5D-DBEF-4BAD-9DC9-B114C2D6CD3F}" type="slidenum">
              <a:rPr lang="ar-EG" smtClean="0"/>
              <a:pPr/>
              <a:t>8</a:t>
            </a:fld>
            <a:endParaRPr lang="ar-EG" smtClean="0"/>
          </a:p>
        </p:txBody>
      </p:sp>
    </p:spTree>
    <p:extLst>
      <p:ext uri="{BB962C8B-B14F-4D97-AF65-F5344CB8AC3E}">
        <p14:creationId xmlns:p14="http://schemas.microsoft.com/office/powerpoint/2010/main" xmlns="" val="2004980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7FFADE-F325-484F-BD28-D658FB123518}" type="slidenum">
              <a:rPr lang="ar-EG" smtClean="0"/>
              <a:pPr/>
              <a:t>9</a:t>
            </a:fld>
            <a:endParaRPr lang="ar-EG" smtClean="0"/>
          </a:p>
        </p:txBody>
      </p:sp>
    </p:spTree>
    <p:extLst>
      <p:ext uri="{BB962C8B-B14F-4D97-AF65-F5344CB8AC3E}">
        <p14:creationId xmlns:p14="http://schemas.microsoft.com/office/powerpoint/2010/main" xmlns="" val="8768048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SWA Title Slide" preserve="1" userDrawn="1">
  <p:cSld name="SWA Titl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565755"/>
            <a:ext cx="9144000" cy="5292246"/>
          </a:xfrm>
        </p:spPr>
        <p:txBody>
          <a:bodyPr tIns="3060000">
            <a:normAutofit/>
          </a:bodyPr>
          <a:lstStyle>
            <a:lvl1pPr marL="0" indent="0" algn="ctr">
              <a:buNone/>
              <a:defRPr sz="1200">
                <a:solidFill>
                  <a:schemeClr val="bg1">
                    <a:lumMod val="75000"/>
                  </a:schemeClr>
                </a:solidFill>
                <a:latin typeface="Arial" pitchFamily="34" charset="0"/>
                <a:cs typeface="Arial" pitchFamily="34" charset="0"/>
              </a:defRPr>
            </a:lvl1pPr>
          </a:lstStyle>
          <a:p>
            <a:endParaRPr lang="ar-EG"/>
          </a:p>
        </p:txBody>
      </p:sp>
      <p:pic>
        <p:nvPicPr>
          <p:cNvPr id="9" name="Bild 7" descr="SW_rg_rgb.jpg"/>
          <p:cNvPicPr>
            <a:picLocks noChangeAspect="1"/>
          </p:cNvPicPr>
          <p:nvPr userDrawn="1"/>
        </p:nvPicPr>
        <p:blipFill>
          <a:blip r:embed="rId3" cstate="print"/>
          <a:srcRect/>
          <a:stretch>
            <a:fillRect/>
          </a:stretch>
        </p:blipFill>
        <p:spPr>
          <a:xfrm>
            <a:off x="127000" y="192806"/>
            <a:ext cx="3617188" cy="1372948"/>
          </a:xfrm>
          <a:prstGeom prst="rect">
            <a:avLst/>
          </a:prstGeom>
        </p:spPr>
      </p:pic>
      <p:sp>
        <p:nvSpPr>
          <p:cNvPr id="2" name="Title 1"/>
          <p:cNvSpPr>
            <a:spLocks noGrp="1"/>
          </p:cNvSpPr>
          <p:nvPr>
            <p:ph type="ctrTitle"/>
          </p:nvPr>
        </p:nvSpPr>
        <p:spPr>
          <a:xfrm>
            <a:off x="428625" y="3794420"/>
            <a:ext cx="4071367" cy="1074740"/>
          </a:xfrm>
        </p:spPr>
        <p:txBody>
          <a:bodyPr tIns="0" anchor="t">
            <a:normAutofit/>
          </a:bodyPr>
          <a:lstStyle>
            <a:lvl1pPr>
              <a:defRPr sz="2200">
                <a:solidFill>
                  <a:srgbClr val="FFFFFF"/>
                </a:solidFill>
              </a:defRPr>
            </a:lvl1pPr>
          </a:lstStyle>
          <a:p>
            <a:r>
              <a:rPr lang="en-US" smtClean="0"/>
              <a:t>Click to edit Master title style</a:t>
            </a:r>
            <a:endParaRPr lang="ar-EG"/>
          </a:p>
        </p:txBody>
      </p:sp>
      <p:sp>
        <p:nvSpPr>
          <p:cNvPr id="3" name="Subtitle 2"/>
          <p:cNvSpPr>
            <a:spLocks noGrp="1"/>
          </p:cNvSpPr>
          <p:nvPr>
            <p:ph type="subTitle" idx="1"/>
          </p:nvPr>
        </p:nvSpPr>
        <p:spPr>
          <a:xfrm>
            <a:off x="428625" y="5097600"/>
            <a:ext cx="4071367" cy="491640"/>
          </a:xfrm>
        </p:spPr>
        <p:txBody>
          <a:bodyPr>
            <a:noAutofit/>
          </a:bodyPr>
          <a:lstStyle>
            <a:lvl1pPr marL="0" indent="0" algn="l">
              <a:buNone/>
              <a:defRPr sz="1200">
                <a:solidFill>
                  <a:srgbClr val="FF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5" name="Text Placeholder 4"/>
          <p:cNvSpPr>
            <a:spLocks noGrp="1"/>
          </p:cNvSpPr>
          <p:nvPr>
            <p:ph type="body" sz="quarter" idx="14"/>
          </p:nvPr>
        </p:nvSpPr>
        <p:spPr>
          <a:xfrm>
            <a:off x="428627" y="3614401"/>
            <a:ext cx="4071366" cy="184666"/>
          </a:xfrm>
        </p:spPr>
        <p:txBody>
          <a:bodyPr>
            <a:noAutofit/>
          </a:bodyPr>
          <a:lstStyle>
            <a:lvl1pPr marL="0" indent="0">
              <a:buFontTx/>
              <a:buNone/>
              <a:defRPr sz="1200">
                <a:solidFill>
                  <a:srgbClr val="FFFFFF"/>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US" smtClean="0"/>
              <a:t>Click to edit Master text styles</a:t>
            </a:r>
          </a:p>
        </p:txBody>
      </p:sp>
      <p:sp>
        <p:nvSpPr>
          <p:cNvPr id="7" name="TextBox 6"/>
          <p:cNvSpPr txBox="1"/>
          <p:nvPr userDrawn="1">
            <p:custDataLst>
              <p:tags r:id="rId1"/>
            </p:custDataLst>
          </p:nvPr>
        </p:nvSpPr>
        <p:spPr>
          <a:xfrm>
            <a:off x="5004048" y="1090616"/>
            <a:ext cx="3982211" cy="184666"/>
          </a:xfrm>
          <a:prstGeom prst="rect">
            <a:avLst/>
          </a:prstGeom>
          <a:noFill/>
        </p:spPr>
        <p:txBody>
          <a:bodyPr wrap="none" lIns="0" tIns="0" rIns="0" bIns="0" rtlCol="0">
            <a:noAutofit/>
          </a:bodyPr>
          <a:lstStyle/>
          <a:p>
            <a:pPr algn="r"/>
            <a:endParaRPr lang="en-US" sz="1200" spc="230" baseline="0" noProof="0">
              <a:solidFill>
                <a:srgbClr val="981020"/>
              </a:solidFill>
              <a:latin typeface="Arial" pitchFamily="34" charset="0"/>
              <a:cs typeface="Arial" pitchFamily="34" charset="0"/>
            </a:endParaRPr>
          </a:p>
        </p:txBody>
      </p:sp>
    </p:spTree>
    <p:extLst>
      <p:ext uri="{BB962C8B-B14F-4D97-AF65-F5344CB8AC3E}">
        <p14:creationId xmlns:p14="http://schemas.microsoft.com/office/powerpoint/2010/main" xmlns="" val="4290663146"/>
      </p:ext>
    </p:extLst>
  </p:cSld>
  <p:clrMapOvr>
    <a:masterClrMapping/>
  </p:clrMapOvr>
  <p:timing>
    <p:tnLst>
      <p:par>
        <p:cTn id="1" dur="indefinite" restart="never" nodeType="tmRoot"/>
      </p:par>
    </p:tnLst>
  </p:timing>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WA Text and Chart" preserve="1" userDrawn="1">
  <p:cSld name="SWA Text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10" name="Chart Placeholder 9"/>
          <p:cNvSpPr>
            <a:spLocks noGrp="1"/>
          </p:cNvSpPr>
          <p:nvPr>
            <p:ph type="chart" sz="quarter" idx="15"/>
          </p:nvPr>
        </p:nvSpPr>
        <p:spPr>
          <a:xfrm>
            <a:off x="4644149" y="1557337"/>
            <a:ext cx="4176000" cy="4535488"/>
          </a:xfrm>
        </p:spPr>
        <p:txBody>
          <a:bodyPr/>
          <a:lstStyle/>
          <a:p>
            <a:endParaRPr lang="en-US"/>
          </a:p>
        </p:txBody>
      </p:sp>
      <p:sp>
        <p:nvSpPr>
          <p:cNvPr id="5" name="Content Placeholder 2"/>
          <p:cNvSpPr>
            <a:spLocks noGrp="1"/>
          </p:cNvSpPr>
          <p:nvPr>
            <p:ph sz="half" idx="1"/>
          </p:nvPr>
        </p:nvSpPr>
        <p:spPr>
          <a:xfrm>
            <a:off x="428626" y="1557338"/>
            <a:ext cx="4067175" cy="4535487"/>
          </a:xfrm>
        </p:spPr>
        <p:txBody>
          <a:bodyPr>
            <a:normAutofit/>
          </a:bodyPr>
          <a:lstStyle>
            <a:lvl1pPr>
              <a:defRPr sz="2000">
                <a:latin typeface="Arial" pitchFamily="34" charset="0"/>
                <a:cs typeface="Arial" pitchFamily="34" charset="0"/>
              </a:defRPr>
            </a:lvl1pPr>
            <a:lvl2pPr>
              <a:defRPr sz="16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3958340679"/>
      </p:ext>
    </p:extLst>
  </p:cSld>
  <p:clrMapOvr>
    <a:masterClrMapping/>
  </p:clrMapOvr>
  <p:timing>
    <p:tnLst>
      <p:par>
        <p:cTn id="1" dur="indefinite" restart="never" nodeType="tmRoot"/>
      </p:par>
    </p:tnLst>
  </p:timing>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WA Picture" preserve="1" userDrawn="1">
  <p:cSld name="SWA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ar-EG"/>
          </a:p>
        </p:txBody>
      </p:sp>
      <p:sp>
        <p:nvSpPr>
          <p:cNvPr id="6" name="Picture Placeholder 7"/>
          <p:cNvSpPr>
            <a:spLocks noGrp="1"/>
          </p:cNvSpPr>
          <p:nvPr>
            <p:ph type="pic" sz="quarter" idx="13"/>
          </p:nvPr>
        </p:nvSpPr>
        <p:spPr>
          <a:xfrm>
            <a:off x="428626" y="1557339"/>
            <a:ext cx="6584949" cy="4535487"/>
          </a:xfrm>
        </p:spPr>
        <p:txBody>
          <a:bodyPr tIns="2520000">
            <a:normAutofit/>
          </a:bodyPr>
          <a:lstStyle>
            <a:lvl1pPr marL="0" indent="0" algn="ctr">
              <a:buNone/>
              <a:defRPr sz="1200">
                <a:solidFill>
                  <a:schemeClr val="bg1">
                    <a:lumMod val="75000"/>
                  </a:schemeClr>
                </a:solidFill>
                <a:latin typeface="Arial" pitchFamily="34" charset="0"/>
                <a:cs typeface="Arial" pitchFamily="34" charset="0"/>
              </a:defRPr>
            </a:lvl1pPr>
          </a:lstStyle>
          <a:p>
            <a:endParaRPr lang="ar-EG"/>
          </a:p>
        </p:txBody>
      </p:sp>
    </p:spTree>
    <p:extLst>
      <p:ext uri="{BB962C8B-B14F-4D97-AF65-F5344CB8AC3E}">
        <p14:creationId xmlns:p14="http://schemas.microsoft.com/office/powerpoint/2010/main" xmlns="" val="162588469"/>
      </p:ext>
    </p:extLst>
  </p:cSld>
  <p:clrMapOvr>
    <a:masterClrMapping/>
  </p:clrMapOvr>
  <p:timing>
    <p:tnLst>
      <p:par>
        <p:cTn id="1" dur="indefinite" restart="never" nodeType="tmRoot"/>
      </p:par>
    </p:tnLst>
  </p:timing>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WA Title only" type="titleOnly" preserve="1">
  <p:cSld name="SWA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Tree>
    <p:extLst>
      <p:ext uri="{BB962C8B-B14F-4D97-AF65-F5344CB8AC3E}">
        <p14:creationId xmlns:p14="http://schemas.microsoft.com/office/powerpoint/2010/main" xmlns="" val="3711962864"/>
      </p:ext>
    </p:extLst>
  </p:cSld>
  <p:clrMapOvr>
    <a:masterClrMapping/>
  </p:clrMapOvr>
  <p:timing>
    <p:tnLst>
      <p:par>
        <p:cTn id="1" dur="indefinite" restart="never" nodeType="tmRoot"/>
      </p:par>
    </p:tnLst>
  </p:timing>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WA Table" preserve="1" userDrawn="1">
  <p:cSld name="SWA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5" name="Table Placeholder 4"/>
          <p:cNvSpPr>
            <a:spLocks noGrp="1"/>
          </p:cNvSpPr>
          <p:nvPr>
            <p:ph type="tbl" sz="quarter" idx="10"/>
          </p:nvPr>
        </p:nvSpPr>
        <p:spPr>
          <a:xfrm>
            <a:off x="428625" y="1557338"/>
            <a:ext cx="8391525" cy="4535487"/>
          </a:xfrm>
        </p:spPr>
        <p:txBody>
          <a:bodyPr tIns="2520000"/>
          <a:lstStyle>
            <a:lvl1pPr marL="0" indent="0" algn="ctr">
              <a:buNone/>
              <a:defRPr>
                <a:solidFill>
                  <a:srgbClr val="000000"/>
                </a:solidFill>
              </a:defRPr>
            </a:lvl1pPr>
          </a:lstStyle>
          <a:p>
            <a:endParaRPr lang="de-CH"/>
          </a:p>
        </p:txBody>
      </p:sp>
    </p:spTree>
    <p:extLst>
      <p:ext uri="{BB962C8B-B14F-4D97-AF65-F5344CB8AC3E}">
        <p14:creationId xmlns:p14="http://schemas.microsoft.com/office/powerpoint/2010/main" xmlns="" val="1111638540"/>
      </p:ext>
    </p:extLst>
  </p:cSld>
  <p:clrMapOvr>
    <a:masterClrMapping/>
  </p:clrMapOvr>
  <p:timing>
    <p:tnLst>
      <p:par>
        <p:cTn id="1" dur="indefinite" restart="never" nodeType="tmRoot"/>
      </p:par>
    </p:tnLst>
  </p:timing>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WA Blank" type="blank" preserve="1">
  <p:cSld name="SWA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68170204"/>
      </p:ext>
    </p:extLst>
  </p:cSld>
  <p:clrMapOvr>
    <a:masterClrMapping/>
  </p:clrMapOvr>
  <p:timing>
    <p:tnLst>
      <p:par>
        <p:cTn id="1" dur="indefinite" restart="never" nodeType="tmRoot"/>
      </p:par>
    </p:tnLst>
  </p:timing>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WA Toc" preserve="1" userDrawn="1">
  <p:cSld name="SWA To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4" name="Text Placeholder 3"/>
          <p:cNvSpPr>
            <a:spLocks noGrp="1"/>
          </p:cNvSpPr>
          <p:nvPr>
            <p:ph type="body" sz="quarter" idx="10"/>
          </p:nvPr>
        </p:nvSpPr>
        <p:spPr>
          <a:xfrm>
            <a:off x="428625" y="1557338"/>
            <a:ext cx="8391525" cy="4535487"/>
          </a:xfrm>
        </p:spPr>
        <p:txBody>
          <a:bodyPr/>
          <a:lstStyle>
            <a:lvl1pPr marL="347663" indent="-347663">
              <a:buClr>
                <a:srgbClr val="000000"/>
              </a:buClr>
              <a:buFont typeface="+mj-lt"/>
              <a:buAutoNum type="arabicPeriod"/>
              <a:defRPr/>
            </a:lvl1pPr>
            <a:lvl2pPr marL="709200" indent="-349200">
              <a:buFont typeface="+mj-lt"/>
              <a:buAutoNum type="arabicPeriod"/>
              <a:defRPr/>
            </a:lvl2pPr>
            <a:lvl3pPr marL="900113" indent="-179388">
              <a:buFont typeface="Arial" pitchFamily="34" charset="0"/>
              <a:buChar char="&gt;"/>
              <a:defRPr/>
            </a:lvl3pPr>
            <a:lvl4pPr marL="900113" indent="0">
              <a:buFont typeface="+mj-lt"/>
              <a:buNone/>
              <a:defRPr/>
            </a:lvl4pPr>
            <a:lvl5pPr marL="900113" indent="0">
              <a:buFont typeface="+mj-lt"/>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extLst>
      <p:ext uri="{BB962C8B-B14F-4D97-AF65-F5344CB8AC3E}">
        <p14:creationId xmlns:p14="http://schemas.microsoft.com/office/powerpoint/2010/main" xmlns="" val="208793777"/>
      </p:ext>
    </p:extLst>
  </p:cSld>
  <p:clrMapOvr>
    <a:masterClrMapping/>
  </p:clrMapOvr>
  <p:timing>
    <p:tnLst>
      <p:par>
        <p:cTn id="1" dur="indefinite" restart="never" nodeType="tmRoot"/>
      </p:par>
    </p:tn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WA Title and Content" preserve="1" userDrawn="1">
  <p:cSld name="SWA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10" name="Text Placeholder 2"/>
          <p:cNvSpPr>
            <a:spLocks noGrp="1"/>
          </p:cNvSpPr>
          <p:nvPr>
            <p:ph idx="1"/>
          </p:nvPr>
        </p:nvSpPr>
        <p:spPr>
          <a:xfrm>
            <a:off x="428625" y="1557338"/>
            <a:ext cx="8391525" cy="4535487"/>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1688301314"/>
      </p:ext>
    </p:extLst>
  </p:cSld>
  <p:clrMapOvr>
    <a:masterClrMapping/>
  </p:clrMapOvr>
  <p:timing>
    <p:tnLst>
      <p:par>
        <p:cTn id="1" dur="indefinite" restart="never" nodeType="tmRoot"/>
      </p:par>
    </p:tnLst>
  </p:timing>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WA Two Content" preserve="1" userDrawn="1">
  <p:cSld name="SWA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4" name="Content Placeholder 3"/>
          <p:cNvSpPr>
            <a:spLocks noGrp="1"/>
          </p:cNvSpPr>
          <p:nvPr>
            <p:ph sz="half" idx="2"/>
          </p:nvPr>
        </p:nvSpPr>
        <p:spPr>
          <a:xfrm>
            <a:off x="4644150" y="1557337"/>
            <a:ext cx="4176000" cy="4535488"/>
          </a:xfrm>
        </p:spPr>
        <p:txBody>
          <a:bodyPr>
            <a:normAutofit/>
          </a:bodyPr>
          <a:lstStyle>
            <a:lvl1pPr>
              <a:defRPr sz="2000">
                <a:latin typeface="Arial" pitchFamily="34" charset="0"/>
                <a:cs typeface="Arial" pitchFamily="34" charset="0"/>
              </a:defRPr>
            </a:lvl1pPr>
            <a:lvl2pPr>
              <a:defRPr sz="16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Content Placeholder 2"/>
          <p:cNvSpPr>
            <a:spLocks noGrp="1"/>
          </p:cNvSpPr>
          <p:nvPr>
            <p:ph sz="half" idx="1"/>
          </p:nvPr>
        </p:nvSpPr>
        <p:spPr>
          <a:xfrm>
            <a:off x="428625" y="1557337"/>
            <a:ext cx="4067175" cy="4535487"/>
          </a:xfrm>
        </p:spPr>
        <p:txBody>
          <a:bodyPr>
            <a:normAutofit/>
          </a:bodyPr>
          <a:lstStyle>
            <a:lvl1pPr>
              <a:defRPr sz="2000">
                <a:latin typeface="Arial" pitchFamily="34" charset="0"/>
                <a:cs typeface="Arial" pitchFamily="34" charset="0"/>
              </a:defRPr>
            </a:lvl1pPr>
            <a:lvl2pPr>
              <a:defRPr sz="16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429901560"/>
      </p:ext>
    </p:extLst>
  </p:cSld>
  <p:clrMapOvr>
    <a:masterClrMapping/>
  </p:clrMapOvr>
  <p:timing>
    <p:tnLst>
      <p:par>
        <p:cTn id="1" dur="indefinite" restart="never" nodeType="tmRoot"/>
      </p:par>
    </p:tnLst>
  </p:timing>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WA Text" preserve="1" userDrawn="1">
  <p:cSld name="SWA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4" name="Text Placeholder 3"/>
          <p:cNvSpPr>
            <a:spLocks noGrp="1"/>
          </p:cNvSpPr>
          <p:nvPr>
            <p:ph type="body" sz="quarter" idx="13"/>
          </p:nvPr>
        </p:nvSpPr>
        <p:spPr>
          <a:xfrm>
            <a:off x="428625" y="1557338"/>
            <a:ext cx="8391525" cy="4535487"/>
          </a:xfrm>
        </p:spPr>
        <p:txBody>
          <a:bodyPr num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73546551"/>
      </p:ext>
    </p:extLst>
  </p:cSld>
  <p:clrMapOvr>
    <a:masterClrMapping/>
  </p:clrMapOvr>
  <p:timing>
    <p:tnLst>
      <p:par>
        <p:cTn id="1" dur="indefinite" restart="never" nodeType="tmRoot"/>
      </p:par>
    </p:tnLst>
  </p:timing>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WA Two Text" preserve="1" userDrawn="1">
  <p:cSld name="SWA Two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4" name="Text Placeholder 3"/>
          <p:cNvSpPr>
            <a:spLocks noGrp="1"/>
          </p:cNvSpPr>
          <p:nvPr>
            <p:ph type="body" sz="quarter" idx="13"/>
          </p:nvPr>
        </p:nvSpPr>
        <p:spPr>
          <a:xfrm>
            <a:off x="428625" y="1557337"/>
            <a:ext cx="4067175" cy="4535487"/>
          </a:xfrm>
        </p:spPr>
        <p:txBody>
          <a:bodyPr numCol="2"/>
          <a:lstStyle>
            <a:lvl1pPr>
              <a:defRPr baseline="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3"/>
          <p:cNvSpPr>
            <a:spLocks noGrp="1"/>
          </p:cNvSpPr>
          <p:nvPr>
            <p:ph type="body" sz="quarter" idx="14"/>
          </p:nvPr>
        </p:nvSpPr>
        <p:spPr>
          <a:xfrm>
            <a:off x="4644149" y="1557336"/>
            <a:ext cx="4176000" cy="4535488"/>
          </a:xfrm>
        </p:spPr>
        <p:txBody>
          <a:bodyPr numCol="2"/>
          <a:lstStyle>
            <a:lvl1pPr>
              <a:defRPr baseline="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155165179"/>
      </p:ext>
    </p:extLst>
  </p:cSld>
  <p:clrMapOvr>
    <a:masterClrMapping/>
  </p:clrMapOvr>
  <p:timing>
    <p:tnLst>
      <p:par>
        <p:cTn id="1" dur="indefinite" restart="never" nodeType="tmRoot"/>
      </p:par>
    </p:tnLst>
  </p:timing>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WA Text and Picture" preserve="1" userDrawn="1">
  <p:cSld name="SWA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28625" y="1557337"/>
            <a:ext cx="4067175" cy="4535487"/>
          </a:xfrm>
        </p:spPr>
        <p:txBody>
          <a:bodyPr>
            <a:normAutofit/>
          </a:bodyPr>
          <a:lstStyle>
            <a:lvl1pPr>
              <a:defRPr sz="2000">
                <a:latin typeface="Arial" pitchFamily="34" charset="0"/>
                <a:cs typeface="Arial" pitchFamily="34" charset="0"/>
              </a:defRPr>
            </a:lvl1pPr>
            <a:lvl2pPr>
              <a:defRPr sz="16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Picture Placeholder 6"/>
          <p:cNvSpPr>
            <a:spLocks noGrp="1"/>
          </p:cNvSpPr>
          <p:nvPr>
            <p:ph type="pic" sz="quarter" idx="12"/>
          </p:nvPr>
        </p:nvSpPr>
        <p:spPr>
          <a:xfrm>
            <a:off x="4644150" y="1557337"/>
            <a:ext cx="4176000" cy="4535488"/>
          </a:xfrm>
        </p:spPr>
        <p:txBody>
          <a:bodyPr tIns="2448000">
            <a:noAutofit/>
          </a:bodyPr>
          <a:lstStyle>
            <a:lvl1pPr marL="0" indent="0" algn="ctr">
              <a:buNone/>
              <a:defRPr sz="1200">
                <a:solidFill>
                  <a:schemeClr val="bg1">
                    <a:lumMod val="75000"/>
                  </a:schemeClr>
                </a:solidFill>
                <a:latin typeface="Arial" pitchFamily="34" charset="0"/>
                <a:cs typeface="Arial" pitchFamily="34" charset="0"/>
              </a:defRPr>
            </a:lvl1pPr>
          </a:lstStyle>
          <a:p>
            <a:endParaRPr lang="en-US"/>
          </a:p>
        </p:txBody>
      </p:sp>
    </p:spTree>
    <p:extLst>
      <p:ext uri="{BB962C8B-B14F-4D97-AF65-F5344CB8AC3E}">
        <p14:creationId xmlns:p14="http://schemas.microsoft.com/office/powerpoint/2010/main" xmlns="" val="968014125"/>
      </p:ext>
    </p:extLst>
  </p:cSld>
  <p:clrMapOvr>
    <a:masterClrMapping/>
  </p:clrMapOvr>
  <p:timing>
    <p:tnLst>
      <p:par>
        <p:cTn id="1" dur="indefinite" restart="never" nodeType="tmRoot"/>
      </p:par>
    </p:tnLst>
  </p:timing>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WA Picture and Text" preserve="1" userDrawn="1">
  <p:cSld name="SWA Pictur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644149" y="1557336"/>
            <a:ext cx="4176000" cy="4535488"/>
          </a:xfrm>
        </p:spPr>
        <p:txBody>
          <a:bodyPr>
            <a:normAutofit/>
          </a:bodyPr>
          <a:lstStyle>
            <a:lvl1pPr>
              <a:defRPr sz="2000">
                <a:latin typeface="Arial" pitchFamily="34" charset="0"/>
                <a:cs typeface="Arial" pitchFamily="34" charset="0"/>
              </a:defRPr>
            </a:lvl1pPr>
            <a:lvl2pPr>
              <a:defRPr sz="16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Picture Placeholder 6"/>
          <p:cNvSpPr>
            <a:spLocks noGrp="1"/>
          </p:cNvSpPr>
          <p:nvPr>
            <p:ph type="pic" sz="quarter" idx="12"/>
          </p:nvPr>
        </p:nvSpPr>
        <p:spPr>
          <a:xfrm>
            <a:off x="428626" y="1557338"/>
            <a:ext cx="4067175" cy="4535487"/>
          </a:xfrm>
        </p:spPr>
        <p:txBody>
          <a:bodyPr tIns="2448000">
            <a:noAutofit/>
          </a:bodyPr>
          <a:lstStyle>
            <a:lvl1pPr marL="0" indent="0" algn="ctr">
              <a:buNone/>
              <a:defRPr sz="1200">
                <a:solidFill>
                  <a:schemeClr val="bg1">
                    <a:lumMod val="75000"/>
                  </a:schemeClr>
                </a:solidFill>
                <a:latin typeface="Arial" pitchFamily="34" charset="0"/>
                <a:cs typeface="Arial" pitchFamily="34" charset="0"/>
              </a:defRPr>
            </a:lvl1pPr>
          </a:lstStyle>
          <a:p>
            <a:endParaRPr lang="en-US"/>
          </a:p>
        </p:txBody>
      </p:sp>
    </p:spTree>
    <p:extLst>
      <p:ext uri="{BB962C8B-B14F-4D97-AF65-F5344CB8AC3E}">
        <p14:creationId xmlns:p14="http://schemas.microsoft.com/office/powerpoint/2010/main" xmlns="" val="937624174"/>
      </p:ext>
    </p:extLst>
  </p:cSld>
  <p:clrMapOvr>
    <a:masterClrMapping/>
  </p:clrMapOvr>
  <p:timing>
    <p:tnLst>
      <p:par>
        <p:cTn id="1" dur="indefinite" restart="never" nodeType="tmRoot"/>
      </p:par>
    </p:tnLst>
  </p:timing>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WA Chart and Text" preserve="1" userDrawn="1">
  <p:cSld name="SWA Char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8" name="Chart Placeholder 7"/>
          <p:cNvSpPr>
            <a:spLocks noGrp="1"/>
          </p:cNvSpPr>
          <p:nvPr>
            <p:ph type="chart" sz="quarter" idx="14"/>
          </p:nvPr>
        </p:nvSpPr>
        <p:spPr>
          <a:xfrm>
            <a:off x="428626" y="1557338"/>
            <a:ext cx="4067175" cy="4535487"/>
          </a:xfrm>
        </p:spPr>
        <p:txBody>
          <a:bodyPr/>
          <a:lstStyle/>
          <a:p>
            <a:endParaRPr lang="en-US"/>
          </a:p>
        </p:txBody>
      </p:sp>
      <p:sp>
        <p:nvSpPr>
          <p:cNvPr id="5" name="Content Placeholder 2"/>
          <p:cNvSpPr>
            <a:spLocks noGrp="1"/>
          </p:cNvSpPr>
          <p:nvPr>
            <p:ph sz="half" idx="1"/>
          </p:nvPr>
        </p:nvSpPr>
        <p:spPr>
          <a:xfrm>
            <a:off x="4644149" y="1557336"/>
            <a:ext cx="4176000" cy="4535488"/>
          </a:xfrm>
        </p:spPr>
        <p:txBody>
          <a:bodyPr>
            <a:normAutofit/>
          </a:bodyPr>
          <a:lstStyle>
            <a:lvl1pPr>
              <a:defRPr sz="2000">
                <a:latin typeface="Arial" pitchFamily="34" charset="0"/>
                <a:cs typeface="Arial" pitchFamily="34" charset="0"/>
              </a:defRPr>
            </a:lvl1pPr>
            <a:lvl2pPr>
              <a:defRPr sz="16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Tree>
    <p:extLst>
      <p:ext uri="{BB962C8B-B14F-4D97-AF65-F5344CB8AC3E}">
        <p14:creationId xmlns:p14="http://schemas.microsoft.com/office/powerpoint/2010/main" xmlns="" val="1841960258"/>
      </p:ext>
    </p:extLst>
  </p:cSld>
  <p:clrMapOvr>
    <a:masterClrMapping/>
  </p:clrMapOvr>
  <p:timing>
    <p:tnLst>
      <p:par>
        <p:cTn id="1" dur="indefinite" restart="never" nodeType="tmRoot"/>
      </p:par>
    </p:tnLst>
  </p:timing>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4.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625" y="208417"/>
            <a:ext cx="6160508" cy="830997"/>
          </a:xfrm>
          <a:prstGeom prst="rect">
            <a:avLst/>
          </a:prstGeom>
        </p:spPr>
        <p:txBody>
          <a:bodyPr vert="horz" lIns="0" tIns="0" rIns="0" bIns="0" rtlCol="0" anchor="ctr" anchorCtr="0">
            <a:noAutofit/>
          </a:bodyPr>
          <a:lstStyle/>
          <a:p>
            <a:endParaRPr lang="ar-EG"/>
          </a:p>
        </p:txBody>
      </p:sp>
      <p:sp>
        <p:nvSpPr>
          <p:cNvPr id="3" name="Text Placeholder 2"/>
          <p:cNvSpPr>
            <a:spLocks noGrp="1"/>
          </p:cNvSpPr>
          <p:nvPr>
            <p:ph type="body" idx="1"/>
          </p:nvPr>
        </p:nvSpPr>
        <p:spPr>
          <a:xfrm>
            <a:off x="428625" y="1557338"/>
            <a:ext cx="8391525" cy="4535487"/>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pic>
        <p:nvPicPr>
          <p:cNvPr id="7" name="Bild 13" descr="SW_rg_rgb.jpg"/>
          <p:cNvPicPr/>
          <p:nvPr/>
        </p:nvPicPr>
        <p:blipFill>
          <a:blip r:embed="rId19" cstate="print"/>
          <a:srcRect/>
          <a:stretch>
            <a:fillRect/>
          </a:stretch>
        </p:blipFill>
        <p:spPr>
          <a:xfrm>
            <a:off x="6821099" y="127052"/>
            <a:ext cx="2211078" cy="839242"/>
          </a:xfrm>
          <a:prstGeom prst="rect">
            <a:avLst/>
          </a:prstGeom>
        </p:spPr>
      </p:pic>
      <p:cxnSp>
        <p:nvCxnSpPr>
          <p:cNvPr id="9" name="Straight Connector 8"/>
          <p:cNvCxnSpPr/>
          <p:nvPr/>
        </p:nvCxnSpPr>
        <p:spPr>
          <a:xfrm>
            <a:off x="431531" y="1055020"/>
            <a:ext cx="8394861" cy="1588"/>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custDataLst>
              <p:tags r:id="rId16"/>
            </p:custDataLst>
          </p:nvPr>
        </p:nvSpPr>
        <p:spPr>
          <a:xfrm>
            <a:off x="4572001" y="6481204"/>
            <a:ext cx="4248152" cy="279180"/>
          </a:xfrm>
          <a:prstGeom prst="rect">
            <a:avLst/>
          </a:prstGeom>
          <a:noFill/>
        </p:spPr>
        <p:txBody>
          <a:bodyPr wrap="none" lIns="0" tIns="46800" rIns="0" bIns="46800" rtlCol="0">
            <a:noAutofit/>
          </a:bodyPr>
          <a:lstStyle/>
          <a:p>
            <a:pPr algn="r"/>
            <a:endParaRPr lang="ar-EG" sz="1200" spc="230" baseline="0">
              <a:solidFill>
                <a:srgbClr val="981020"/>
              </a:solidFill>
              <a:latin typeface="Arial" pitchFamily="34" charset="0"/>
              <a:cs typeface="Arial" pitchFamily="34" charset="0"/>
            </a:endParaRPr>
          </a:p>
        </p:txBody>
      </p:sp>
      <p:cxnSp>
        <p:nvCxnSpPr>
          <p:cNvPr id="16" name="Straight Connector 15"/>
          <p:cNvCxnSpPr/>
          <p:nvPr/>
        </p:nvCxnSpPr>
        <p:spPr>
          <a:xfrm>
            <a:off x="434975" y="6481204"/>
            <a:ext cx="8394861" cy="1588"/>
          </a:xfrm>
          <a:prstGeom prst="line">
            <a:avLst/>
          </a:prstGeom>
          <a:ln w="6350">
            <a:solidFill>
              <a:srgbClr val="000000"/>
            </a:solidFill>
          </a:ln>
        </p:spPr>
        <p:style>
          <a:lnRef idx="1">
            <a:schemeClr val="accent1"/>
          </a:lnRef>
          <a:fillRef idx="0">
            <a:schemeClr val="accent1"/>
          </a:fillRef>
          <a:effectRef idx="0">
            <a:schemeClr val="accent1"/>
          </a:effectRef>
          <a:fontRef idx="minor">
            <a:schemeClr val="tx1"/>
          </a:fontRef>
        </p:style>
      </p:cxnSp>
      <p:sp>
        <p:nvSpPr>
          <p:cNvPr id="6" name="txtTitle"/>
          <p:cNvSpPr txBox="1"/>
          <p:nvPr>
            <p:custDataLst>
              <p:tags r:id="rId17"/>
            </p:custDataLst>
          </p:nvPr>
        </p:nvSpPr>
        <p:spPr>
          <a:xfrm>
            <a:off x="423861" y="6519135"/>
            <a:ext cx="2863850" cy="230832"/>
          </a:xfrm>
          <a:prstGeom prst="rect">
            <a:avLst/>
          </a:prstGeom>
        </p:spPr>
        <p:txBody>
          <a:bodyPr vert="horz" wrap="none" lIns="0" tIns="45720" rIns="0" bIns="45720" rtlCol="0" anchor="ctr"/>
          <a:lstStyle>
            <a:defPPr>
              <a:defRPr lang="de-DE"/>
            </a:defPPr>
            <a:lvl1pPr>
              <a:defRPr sz="900">
                <a:solidFill>
                  <a:srgbClr val="000000"/>
                </a:solidFill>
                <a:latin typeface="Arial" pitchFamily="34" charset="0"/>
                <a:cs typeface="Arial" pitchFamily="34" charset="0"/>
              </a:defRPr>
            </a:lvl1pPr>
          </a:lstStyle>
          <a:p>
            <a:pPr lvl="0"/>
            <a:r>
              <a:rPr lang="en-US" smtClean="0"/>
              <a:t>FATCA and the Trust Industry - Current Practical Issues</a:t>
            </a:r>
            <a:endParaRPr lang="en-US"/>
          </a:p>
        </p:txBody>
      </p:sp>
      <p:sp>
        <p:nvSpPr>
          <p:cNvPr id="10" name="txtDatepage"/>
          <p:cNvSpPr txBox="1"/>
          <p:nvPr>
            <p:custDataLst>
              <p:tags r:id="rId18"/>
            </p:custDataLst>
          </p:nvPr>
        </p:nvSpPr>
        <p:spPr>
          <a:xfrm>
            <a:off x="3414712" y="6519135"/>
            <a:ext cx="2074069" cy="230832"/>
          </a:xfrm>
          <a:prstGeom prst="rect">
            <a:avLst/>
          </a:prstGeom>
        </p:spPr>
        <p:txBody>
          <a:bodyPr vert="horz" wrap="none" lIns="0" tIns="45720" rIns="0" bIns="45720" rtlCol="0" anchor="ctr"/>
          <a:lstStyle>
            <a:defPPr>
              <a:defRPr lang="de-DE"/>
            </a:defPPr>
            <a:lvl1pPr>
              <a:defRPr sz="900">
                <a:solidFill>
                  <a:srgbClr val="000000"/>
                </a:solidFill>
                <a:latin typeface="Arial" pitchFamily="34" charset="0"/>
                <a:cs typeface="Arial" pitchFamily="34" charset="0"/>
              </a:defRPr>
            </a:lvl1pPr>
          </a:lstStyle>
          <a:p>
            <a:pPr lvl="0"/>
            <a:r>
              <a:rPr lang="en-US" smtClean="0"/>
              <a:t>10 February 2015</a:t>
            </a:r>
            <a:endParaRPr lang="en-US"/>
          </a:p>
        </p:txBody>
      </p:sp>
    </p:spTree>
    <p:extLst>
      <p:ext uri="{BB962C8B-B14F-4D97-AF65-F5344CB8AC3E}">
        <p14:creationId xmlns:p14="http://schemas.microsoft.com/office/powerpoint/2010/main" xmlns="" val="163067435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52" r:id="rId4"/>
    <p:sldLayoutId id="2147483661" r:id="rId5"/>
    <p:sldLayoutId id="2147483660" r:id="rId6"/>
    <p:sldLayoutId id="2147483656" r:id="rId7"/>
    <p:sldLayoutId id="2147483657" r:id="rId8"/>
    <p:sldLayoutId id="2147483663" r:id="rId9"/>
    <p:sldLayoutId id="2147483662" r:id="rId10"/>
    <p:sldLayoutId id="2147483658" r:id="rId11"/>
    <p:sldLayoutId id="2147483654" r:id="rId12"/>
    <p:sldLayoutId id="2147483659" r:id="rId13"/>
    <p:sldLayoutId id="2147483655" r:id="rId14"/>
  </p:sldLayoutIdLst>
  <p:timing>
    <p:tnLst>
      <p:par>
        <p:cTn id="1" dur="indefinite" restart="never" nodeType="tmRoot"/>
      </p:par>
    </p:tnLst>
  </p:timing>
  <p:hf hdr="0" dt="0"/>
  <p:txStyles>
    <p:titleStyle>
      <a:lvl1pPr algn="l" defTabSz="914400" rtl="0" eaLnBrk="1" latinLnBrk="0" hangingPunct="1">
        <a:spcBef>
          <a:spcPct val="0"/>
        </a:spcBef>
        <a:buNone/>
        <a:defRPr sz="2400" kern="1200">
          <a:solidFill>
            <a:srgbClr val="981020"/>
          </a:solidFill>
          <a:latin typeface="Arial" pitchFamily="34" charset="0"/>
          <a:ea typeface="+mj-ea"/>
          <a:cs typeface="Arial" pitchFamily="34" charset="0"/>
        </a:defRPr>
      </a:lvl1pPr>
    </p:titleStyle>
    <p:bodyStyle>
      <a:lvl1pPr marL="360000" indent="-360000" algn="l" defTabSz="914400" rtl="0" eaLnBrk="1" latinLnBrk="0" hangingPunct="1">
        <a:lnSpc>
          <a:spcPct val="120000"/>
        </a:lnSpc>
        <a:spcBef>
          <a:spcPct val="0"/>
        </a:spcBef>
        <a:buClr>
          <a:srgbClr val="981020"/>
        </a:buClr>
        <a:buFontTx/>
        <a:buChar char="&gt;"/>
        <a:defRPr sz="2000" kern="1200">
          <a:solidFill>
            <a:schemeClr val="tx1"/>
          </a:solidFill>
          <a:latin typeface="Arial" pitchFamily="34" charset="0"/>
          <a:ea typeface="+mn-ea"/>
          <a:cs typeface="Arial" pitchFamily="34" charset="0"/>
        </a:defRPr>
      </a:lvl1pPr>
      <a:lvl2pPr marL="612000" indent="-252000" algn="l" defTabSz="914400" rtl="0" eaLnBrk="1" latinLnBrk="0" hangingPunct="1">
        <a:lnSpc>
          <a:spcPct val="120000"/>
        </a:lnSpc>
        <a:spcBef>
          <a:spcPct val="0"/>
        </a:spcBef>
        <a:buClrTx/>
        <a:buFontTx/>
        <a:buChar char="&gt;"/>
        <a:defRPr sz="1800" kern="1200">
          <a:solidFill>
            <a:schemeClr val="tx1"/>
          </a:solidFill>
          <a:latin typeface="Arial" pitchFamily="34" charset="0"/>
          <a:ea typeface="+mn-ea"/>
          <a:cs typeface="Arial" pitchFamily="34" charset="0"/>
        </a:defRPr>
      </a:lvl2pPr>
      <a:lvl3pPr marL="806400" indent="-180000" algn="l" defTabSz="914400" rtl="0" eaLnBrk="1" latinLnBrk="0" hangingPunct="1">
        <a:lnSpc>
          <a:spcPct val="120000"/>
        </a:lnSpc>
        <a:spcBef>
          <a:spcPct val="0"/>
        </a:spcBef>
        <a:buClrTx/>
        <a:buFontTx/>
        <a:buChar char="&gt;"/>
        <a:defRPr sz="1800" kern="1200">
          <a:solidFill>
            <a:schemeClr val="tx1"/>
          </a:solidFill>
          <a:latin typeface="Arial" pitchFamily="34" charset="0"/>
          <a:ea typeface="+mn-ea"/>
          <a:cs typeface="Arial" pitchFamily="34" charset="0"/>
        </a:defRPr>
      </a:lvl3pPr>
      <a:lvl4pPr marL="806400" indent="0" algn="l" defTabSz="914400" rtl="0" eaLnBrk="1" latinLnBrk="0" hangingPunct="1">
        <a:lnSpc>
          <a:spcPct val="120000"/>
        </a:lnSpc>
        <a:spcBef>
          <a:spcPct val="0"/>
        </a:spcBef>
        <a:buClrTx/>
        <a:buFontTx/>
        <a:buNone/>
        <a:defRPr sz="1800" kern="1200">
          <a:solidFill>
            <a:schemeClr val="tx1"/>
          </a:solidFill>
          <a:latin typeface="Arial" pitchFamily="34" charset="0"/>
          <a:ea typeface="+mn-ea"/>
          <a:cs typeface="Arial" pitchFamily="34" charset="0"/>
        </a:defRPr>
      </a:lvl4pPr>
      <a:lvl5pPr marL="806400" indent="0" algn="l" defTabSz="914400" rtl="0" eaLnBrk="1" latinLnBrk="0" hangingPunct="1">
        <a:lnSpc>
          <a:spcPct val="120000"/>
        </a:lnSpc>
        <a:spcBef>
          <a:spcPct val="0"/>
        </a:spcBef>
        <a:buClrTx/>
        <a:buFontTx/>
        <a:buNone/>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3.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4.xml"/><Relationship Id="rId1" Type="http://schemas.openxmlformats.org/officeDocument/2006/relationships/tags" Target="../tags/tag1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p:cNvPicPr>
          <p:nvPr>
            <p:ph type="pic" sz="quarter" idx="13"/>
            <p:custDataLst>
              <p:tags r:id="rId1"/>
            </p:custDataLst>
          </p:nvPr>
        </p:nvPicPr>
        <p:blipFill>
          <a:blip r:embed="rId5" cstate="print"/>
          <a:srcRect l="6" r="6"/>
          <a:stretch>
            <a:fillRect/>
          </a:stretch>
        </p:blipFill>
        <p:spPr>
          <a:xfrm>
            <a:off x="0" y="1565755"/>
            <a:ext cx="9144000" cy="5292246"/>
          </a:xfrm>
        </p:spPr>
      </p:pic>
      <p:sp>
        <p:nvSpPr>
          <p:cNvPr id="5" name="Rectangle 4"/>
          <p:cNvSpPr/>
          <p:nvPr>
            <p:custDataLst>
              <p:tags r:id="rId2"/>
            </p:custDataLst>
          </p:nvPr>
        </p:nvSpPr>
        <p:spPr>
          <a:xfrm>
            <a:off x="0" y="3338285"/>
            <a:ext cx="4744358" cy="2530928"/>
          </a:xfrm>
          <a:prstGeom prst="rect">
            <a:avLst/>
          </a:prstGeom>
          <a:solidFill>
            <a:srgbClr val="981020">
              <a:alpha val="90000"/>
            </a:srgb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smtClean="0"/>
              <a:t>FATCA and the Trust Industry - Current Practical Issues</a:t>
            </a:r>
            <a:endParaRPr lang="en-US"/>
          </a:p>
        </p:txBody>
      </p:sp>
      <p:sp>
        <p:nvSpPr>
          <p:cNvPr id="3" name="Subtitle 2"/>
          <p:cNvSpPr>
            <a:spLocks noGrp="1"/>
          </p:cNvSpPr>
          <p:nvPr>
            <p:ph type="subTitle" idx="1"/>
          </p:nvPr>
        </p:nvSpPr>
        <p:spPr/>
        <p:txBody>
          <a:bodyPr/>
          <a:lstStyle/>
          <a:p>
            <a:r>
              <a:rPr lang="en-US" smtClean="0"/>
              <a:t>Erol Baruh</a:t>
            </a:r>
            <a:endParaRPr lang="en-US"/>
          </a:p>
        </p:txBody>
      </p:sp>
      <p:sp>
        <p:nvSpPr>
          <p:cNvPr id="6" name="Text Placeholder 5"/>
          <p:cNvSpPr>
            <a:spLocks noGrp="1"/>
          </p:cNvSpPr>
          <p:nvPr>
            <p:ph type="body" sz="quarter" idx="14"/>
          </p:nvPr>
        </p:nvSpPr>
        <p:spPr/>
        <p:txBody>
          <a:bodyPr/>
          <a:lstStyle/>
          <a:p>
            <a:r>
              <a:rPr lang="en-US" smtClean="0"/>
              <a:t>STEP Lausanne / Luncheon Meeting </a:t>
            </a:r>
            <a:endParaRPr lang="en-US"/>
          </a:p>
        </p:txBody>
      </p:sp>
    </p:spTree>
    <p:extLst>
      <p:ext uri="{BB962C8B-B14F-4D97-AF65-F5344CB8AC3E}">
        <p14:creationId xmlns:p14="http://schemas.microsoft.com/office/powerpoint/2010/main" xmlns="" val="899869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FATCA classification (FFI vs. NFFE)</a:t>
            </a:r>
            <a:endParaRPr lang="en-US"/>
          </a:p>
        </p:txBody>
      </p:sp>
      <p:sp>
        <p:nvSpPr>
          <p:cNvPr id="3" name="Text Placeholder 2"/>
          <p:cNvSpPr>
            <a:spLocks noGrp="1"/>
          </p:cNvSpPr>
          <p:nvPr>
            <p:ph type="body" sz="quarter" idx="13"/>
          </p:nvPr>
        </p:nvSpPr>
        <p:spPr/>
        <p:txBody>
          <a:bodyPr/>
          <a:lstStyle/>
          <a:p>
            <a:r>
              <a:rPr lang="en-US" b="1"/>
              <a:t>Investment Entity - financial income test</a:t>
            </a:r>
            <a:endParaRPr lang="fr-CH"/>
          </a:p>
          <a:p>
            <a:endParaRPr lang="fr-CH" sz="1800"/>
          </a:p>
          <a:p>
            <a:pPr lvl="1"/>
            <a:r>
              <a:rPr lang="en-US" sz="1600"/>
              <a:t>Under </a:t>
            </a:r>
            <a:r>
              <a:rPr lang="en-US" sz="1600" smtClean="0"/>
              <a:t>U.S. Treasury </a:t>
            </a:r>
            <a:r>
              <a:rPr lang="en-US" sz="1600"/>
              <a:t>Regs, an Entity only qualifies as Type A Investment Entity if its gross income attributable to its financial </a:t>
            </a:r>
            <a:r>
              <a:rPr lang="en-US" sz="1600" smtClean="0"/>
              <a:t>asset management </a:t>
            </a:r>
            <a:r>
              <a:rPr lang="en-US" sz="1600"/>
              <a:t>activities on behalf of customers exceeds 50% of its gross income over the last 3 years.</a:t>
            </a:r>
            <a:endParaRPr lang="fr-CH" sz="1600"/>
          </a:p>
          <a:p>
            <a:pPr marL="252000" lvl="1" indent="0">
              <a:buNone/>
            </a:pPr>
            <a:r>
              <a:rPr lang="en-US" sz="1600"/>
              <a:t> </a:t>
            </a:r>
            <a:endParaRPr lang="fr-CH" sz="1600"/>
          </a:p>
          <a:p>
            <a:pPr lvl="1"/>
            <a:r>
              <a:rPr lang="en-US" sz="1600"/>
              <a:t>This test also applies under Swiss IGA, according to guidance issued by the Swiss Qualification Committee. This may be relevant for fiduciary companies, law firms </a:t>
            </a:r>
            <a:r>
              <a:rPr lang="en-US" sz="1600" smtClean="0"/>
              <a:t>or investment management company acting </a:t>
            </a:r>
            <a:r>
              <a:rPr lang="en-US" sz="1600"/>
              <a:t>only on behalf of affiliated </a:t>
            </a:r>
            <a:r>
              <a:rPr lang="en-US" sz="1600" smtClean="0"/>
              <a:t>companies.</a:t>
            </a:r>
            <a:endParaRPr lang="fr-CH" sz="1600"/>
          </a:p>
          <a:p>
            <a:pPr marL="252000" lvl="1" indent="0">
              <a:buNone/>
            </a:pPr>
            <a:r>
              <a:rPr lang="en-US" sz="1600"/>
              <a:t> </a:t>
            </a:r>
            <a:endParaRPr lang="fr-CH" sz="1600"/>
          </a:p>
          <a:p>
            <a:pPr lvl="1"/>
            <a:r>
              <a:rPr lang="en-US" sz="1600" smtClean="0"/>
              <a:t>This same </a:t>
            </a:r>
            <a:r>
              <a:rPr lang="en-US" sz="1600"/>
              <a:t>reasoning likely applies in connection with </a:t>
            </a:r>
            <a:r>
              <a:rPr lang="en-US" sz="1600" smtClean="0"/>
              <a:t>the provision the U.S. Treasury </a:t>
            </a:r>
            <a:r>
              <a:rPr lang="en-US" sz="1600"/>
              <a:t>Regs </a:t>
            </a:r>
            <a:r>
              <a:rPr lang="en-US" sz="1600" smtClean="0"/>
              <a:t>according to which a </a:t>
            </a:r>
            <a:r>
              <a:rPr lang="en-US" sz="1600"/>
              <a:t>Type B Investment Entity (i.e. a trust) qualifies as FFI only if its income is primarily (i.e. over 50%) attributable to financial assets.</a:t>
            </a:r>
            <a:endParaRPr lang="fr-CH" sz="1600"/>
          </a:p>
          <a:p>
            <a:pPr marL="0" indent="0">
              <a:buNone/>
            </a:pPr>
            <a:endParaRPr lang="en-US"/>
          </a:p>
        </p:txBody>
      </p:sp>
    </p:spTree>
    <p:extLst>
      <p:ext uri="{BB962C8B-B14F-4D97-AF65-F5344CB8AC3E}">
        <p14:creationId xmlns:p14="http://schemas.microsoft.com/office/powerpoint/2010/main" xmlns="" val="39982717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FATCA classification (FFI vs. NFFE)</a:t>
            </a:r>
            <a:endParaRPr lang="en-US"/>
          </a:p>
        </p:txBody>
      </p:sp>
      <p:sp>
        <p:nvSpPr>
          <p:cNvPr id="3" name="Text Placeholder 2"/>
          <p:cNvSpPr>
            <a:spLocks noGrp="1"/>
          </p:cNvSpPr>
          <p:nvPr>
            <p:ph type="body" sz="quarter" idx="13"/>
          </p:nvPr>
        </p:nvSpPr>
        <p:spPr/>
        <p:txBody>
          <a:bodyPr/>
          <a:lstStyle/>
          <a:p>
            <a:pPr marL="0" indent="0">
              <a:buNone/>
            </a:pPr>
            <a:r>
              <a:rPr lang="en-US" u="sng"/>
              <a:t>Example #</a:t>
            </a:r>
            <a:r>
              <a:rPr lang="en-US" u="sng" smtClean="0"/>
              <a:t>1</a:t>
            </a:r>
            <a:endParaRPr lang="en-US" smtClean="0"/>
          </a:p>
          <a:p>
            <a:pPr marL="0" indent="0">
              <a:buNone/>
            </a:pPr>
            <a:endParaRPr lang="en-US"/>
          </a:p>
          <a:p>
            <a:pPr marL="0" indent="0">
              <a:buNone/>
            </a:pPr>
            <a:r>
              <a:rPr lang="en-US" smtClean="0"/>
              <a:t>X</a:t>
            </a:r>
            <a:r>
              <a:rPr lang="en-US"/>
              <a:t>, an individual, establishes Trust A, a non-grantor non-U.S. trust for the benefit of X's children, Y and Z. X appoints Trustee A, an individual, to act as the trustee of Trust A. Trust A's assets consists solely of financial assets, and its income consists solely of income from those financial assets. Pursuant to the terms of the trust instrument, Trustee A manages and administers the assets of the trust. Trustee A does not hire any entity as a third-party service provider to perform any asset management activities, so manages the assets himself.</a:t>
            </a:r>
            <a:endParaRPr lang="fr-CH"/>
          </a:p>
          <a:p>
            <a:endParaRPr lang="en-US"/>
          </a:p>
        </p:txBody>
      </p:sp>
    </p:spTree>
    <p:extLst>
      <p:ext uri="{BB962C8B-B14F-4D97-AF65-F5344CB8AC3E}">
        <p14:creationId xmlns:p14="http://schemas.microsoft.com/office/powerpoint/2010/main" xmlns="" val="4103850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FATCA classification (FFI vs. NFFE)</a:t>
            </a:r>
            <a:endParaRPr lang="en-US"/>
          </a:p>
        </p:txBody>
      </p:sp>
      <p:sp>
        <p:nvSpPr>
          <p:cNvPr id="3" name="Text Placeholder 2"/>
          <p:cNvSpPr>
            <a:spLocks noGrp="1"/>
          </p:cNvSpPr>
          <p:nvPr>
            <p:ph type="body" sz="quarter" idx="13"/>
          </p:nvPr>
        </p:nvSpPr>
        <p:spPr/>
        <p:txBody>
          <a:bodyPr/>
          <a:lstStyle/>
          <a:p>
            <a:pPr marL="0" indent="0">
              <a:buNone/>
            </a:pPr>
            <a:r>
              <a:rPr lang="en-US" u="sng"/>
              <a:t>Example </a:t>
            </a:r>
            <a:r>
              <a:rPr lang="en-US" u="sng" smtClean="0"/>
              <a:t>#</a:t>
            </a:r>
            <a:r>
              <a:rPr lang="en-US" u="sng"/>
              <a:t>2</a:t>
            </a:r>
            <a:endParaRPr lang="en-US" smtClean="0"/>
          </a:p>
          <a:p>
            <a:pPr marL="0" indent="0">
              <a:buNone/>
            </a:pPr>
            <a:endParaRPr lang="en-US"/>
          </a:p>
          <a:p>
            <a:pPr marL="0" indent="0">
              <a:buNone/>
            </a:pPr>
            <a:r>
              <a:rPr lang="en-US" smtClean="0"/>
              <a:t>Same </a:t>
            </a:r>
            <a:r>
              <a:rPr lang="en-US"/>
              <a:t>facts except that X hires Trust Company (an FFI) to act as trustee on behalf of Trust A. Trust Company manages and administers the assets of Trust A in accordance with the terms of the trust instrument for the benefit of Y and Z.</a:t>
            </a:r>
          </a:p>
        </p:txBody>
      </p:sp>
    </p:spTree>
    <p:extLst>
      <p:ext uri="{BB962C8B-B14F-4D97-AF65-F5344CB8AC3E}">
        <p14:creationId xmlns:p14="http://schemas.microsoft.com/office/powerpoint/2010/main" xmlns="" val="3377201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FATCA classification (FFI vs. NFFE)</a:t>
            </a:r>
            <a:endParaRPr lang="en-US"/>
          </a:p>
        </p:txBody>
      </p:sp>
      <p:sp>
        <p:nvSpPr>
          <p:cNvPr id="3" name="Text Placeholder 2"/>
          <p:cNvSpPr>
            <a:spLocks noGrp="1"/>
          </p:cNvSpPr>
          <p:nvPr>
            <p:ph type="body" sz="quarter" idx="13"/>
          </p:nvPr>
        </p:nvSpPr>
        <p:spPr/>
        <p:txBody>
          <a:bodyPr/>
          <a:lstStyle/>
          <a:p>
            <a:pPr marL="0" indent="0">
              <a:buNone/>
            </a:pPr>
            <a:r>
              <a:rPr lang="en-US" u="sng"/>
              <a:t>Example </a:t>
            </a:r>
            <a:r>
              <a:rPr lang="en-US" u="sng" smtClean="0"/>
              <a:t>#</a:t>
            </a:r>
            <a:r>
              <a:rPr lang="en-US" u="sng"/>
              <a:t>3</a:t>
            </a:r>
            <a:endParaRPr lang="en-US" smtClean="0"/>
          </a:p>
          <a:p>
            <a:pPr marL="0" indent="0">
              <a:buNone/>
            </a:pPr>
            <a:endParaRPr lang="en-US"/>
          </a:p>
          <a:p>
            <a:pPr marL="0" indent="0">
              <a:buNone/>
            </a:pPr>
            <a:r>
              <a:rPr lang="en-US" smtClean="0"/>
              <a:t>Same facts with Trust Company as a trustee, </a:t>
            </a:r>
            <a:r>
              <a:rPr lang="en-US"/>
              <a:t>except that Trust A's assets consist solely of direct interests in real estate located within the United States and abroad.</a:t>
            </a:r>
            <a:endParaRPr lang="fr-CH"/>
          </a:p>
          <a:p>
            <a:endParaRPr lang="en-US"/>
          </a:p>
        </p:txBody>
      </p:sp>
    </p:spTree>
    <p:extLst>
      <p:ext uri="{BB962C8B-B14F-4D97-AF65-F5344CB8AC3E}">
        <p14:creationId xmlns:p14="http://schemas.microsoft.com/office/powerpoint/2010/main" xmlns="" val="33772011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FATCA classification (FFI vs. NFFE)</a:t>
            </a:r>
            <a:endParaRPr lang="en-US"/>
          </a:p>
        </p:txBody>
      </p:sp>
      <p:sp>
        <p:nvSpPr>
          <p:cNvPr id="3" name="Text Placeholder 2"/>
          <p:cNvSpPr>
            <a:spLocks noGrp="1"/>
          </p:cNvSpPr>
          <p:nvPr>
            <p:ph type="body" sz="quarter" idx="13"/>
          </p:nvPr>
        </p:nvSpPr>
        <p:spPr/>
        <p:txBody>
          <a:bodyPr/>
          <a:lstStyle/>
          <a:p>
            <a:pPr marL="0" indent="0">
              <a:buNone/>
            </a:pPr>
            <a:r>
              <a:rPr lang="en-US" u="sng"/>
              <a:t>Example </a:t>
            </a:r>
            <a:r>
              <a:rPr lang="en-US" u="sng" smtClean="0"/>
              <a:t>#</a:t>
            </a:r>
            <a:r>
              <a:rPr lang="en-US" u="sng"/>
              <a:t>4</a:t>
            </a:r>
            <a:endParaRPr lang="en-US" smtClean="0"/>
          </a:p>
          <a:p>
            <a:pPr marL="0" indent="0">
              <a:buNone/>
            </a:pPr>
            <a:endParaRPr lang="en-US"/>
          </a:p>
          <a:p>
            <a:pPr marL="0" indent="0">
              <a:buNone/>
            </a:pPr>
            <a:r>
              <a:rPr lang="en-US" smtClean="0"/>
              <a:t>Same </a:t>
            </a:r>
            <a:r>
              <a:rPr lang="en-US"/>
              <a:t>facts, except </a:t>
            </a:r>
            <a:r>
              <a:rPr lang="en-US" smtClean="0"/>
              <a:t>that:</a:t>
            </a:r>
          </a:p>
          <a:p>
            <a:pPr marL="457200" indent="-457200">
              <a:buAutoNum type="alphaLcParenR"/>
            </a:pPr>
            <a:r>
              <a:rPr lang="en-US" smtClean="0"/>
              <a:t>Trust A further includes artwork, jewelry and an airplane; and</a:t>
            </a:r>
          </a:p>
          <a:p>
            <a:pPr marL="457200" indent="-457200">
              <a:buAutoNum type="alphaLcParenR"/>
            </a:pPr>
            <a:r>
              <a:rPr lang="en-US" smtClean="0"/>
              <a:t>the </a:t>
            </a:r>
            <a:r>
              <a:rPr lang="en-US"/>
              <a:t>trustee of Trust A holds the assets of Trust A through an underlying company (UC).</a:t>
            </a:r>
          </a:p>
        </p:txBody>
      </p:sp>
    </p:spTree>
    <p:extLst>
      <p:ext uri="{BB962C8B-B14F-4D97-AF65-F5344CB8AC3E}">
        <p14:creationId xmlns:p14="http://schemas.microsoft.com/office/powerpoint/2010/main" xmlns="" val="31938237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FATCA classification (FFI vs. NFFE)</a:t>
            </a:r>
            <a:endParaRPr lang="en-US"/>
          </a:p>
        </p:txBody>
      </p:sp>
      <p:sp>
        <p:nvSpPr>
          <p:cNvPr id="3" name="Text Placeholder 2"/>
          <p:cNvSpPr>
            <a:spLocks noGrp="1"/>
          </p:cNvSpPr>
          <p:nvPr>
            <p:ph type="body" sz="quarter" idx="13"/>
          </p:nvPr>
        </p:nvSpPr>
        <p:spPr/>
        <p:txBody>
          <a:bodyPr/>
          <a:lstStyle/>
          <a:p>
            <a:pPr marL="0" indent="0">
              <a:buNone/>
            </a:pPr>
            <a:r>
              <a:rPr lang="en-US" u="sng"/>
              <a:t>Example </a:t>
            </a:r>
            <a:r>
              <a:rPr lang="en-US" u="sng" smtClean="0"/>
              <a:t>#</a:t>
            </a:r>
            <a:r>
              <a:rPr lang="en-US" u="sng"/>
              <a:t>5</a:t>
            </a:r>
            <a:endParaRPr lang="en-US" smtClean="0"/>
          </a:p>
          <a:p>
            <a:pPr marL="0" indent="0">
              <a:buNone/>
            </a:pPr>
            <a:endParaRPr lang="en-US"/>
          </a:p>
          <a:p>
            <a:pPr marL="0" indent="0">
              <a:buNone/>
            </a:pPr>
            <a:r>
              <a:rPr lang="en-US" smtClean="0"/>
              <a:t>Same </a:t>
            </a:r>
            <a:r>
              <a:rPr lang="en-US"/>
              <a:t>facts except </a:t>
            </a:r>
            <a:r>
              <a:rPr lang="en-US" smtClean="0"/>
              <a:t>that the </a:t>
            </a:r>
            <a:r>
              <a:rPr lang="en-US"/>
              <a:t>assets in Trust A are predominantly </a:t>
            </a:r>
            <a:r>
              <a:rPr lang="en-US" smtClean="0"/>
              <a:t>financial and </a:t>
            </a:r>
            <a:r>
              <a:rPr lang="en-US"/>
              <a:t>X, the settlor, creates a private trust company (PTC) to administer the trust and act as trustee. PTC is run by family members of X.</a:t>
            </a:r>
          </a:p>
        </p:txBody>
      </p:sp>
    </p:spTree>
    <p:extLst>
      <p:ext uri="{BB962C8B-B14F-4D97-AF65-F5344CB8AC3E}">
        <p14:creationId xmlns:p14="http://schemas.microsoft.com/office/powerpoint/2010/main" xmlns="" val="33772011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FATCA classification (FFI vs. NFFE)</a:t>
            </a:r>
            <a:endParaRPr lang="en-US"/>
          </a:p>
        </p:txBody>
      </p:sp>
      <p:sp>
        <p:nvSpPr>
          <p:cNvPr id="3" name="Text Placeholder 2"/>
          <p:cNvSpPr>
            <a:spLocks noGrp="1"/>
          </p:cNvSpPr>
          <p:nvPr>
            <p:ph type="body" sz="quarter" idx="13"/>
          </p:nvPr>
        </p:nvSpPr>
        <p:spPr/>
        <p:txBody>
          <a:bodyPr/>
          <a:lstStyle/>
          <a:p>
            <a:pPr marL="0" indent="0">
              <a:buNone/>
            </a:pPr>
            <a:r>
              <a:rPr lang="en-US" u="sng"/>
              <a:t>Example </a:t>
            </a:r>
            <a:r>
              <a:rPr lang="en-US" u="sng" smtClean="0"/>
              <a:t>#6</a:t>
            </a:r>
            <a:endParaRPr lang="en-US" smtClean="0"/>
          </a:p>
          <a:p>
            <a:pPr marL="0" indent="0">
              <a:buNone/>
            </a:pPr>
            <a:endParaRPr lang="en-US"/>
          </a:p>
          <a:p>
            <a:pPr marL="0" indent="0">
              <a:buNone/>
            </a:pPr>
            <a:r>
              <a:rPr lang="en-US" smtClean="0"/>
              <a:t>An </a:t>
            </a:r>
            <a:r>
              <a:rPr lang="en-US"/>
              <a:t>individual creates </a:t>
            </a:r>
            <a:r>
              <a:rPr lang="en-US" smtClean="0"/>
              <a:t>a SPV. The SPV holds </a:t>
            </a:r>
            <a:r>
              <a:rPr lang="en-US"/>
              <a:t>exclusively financial assets. One of the SPV’s director is a Swiss entity (a company limited by shares). As director, the Swiss entity has authority to manage / dispose of the SPV’s bank accounts.</a:t>
            </a:r>
          </a:p>
        </p:txBody>
      </p:sp>
    </p:spTree>
    <p:extLst>
      <p:ext uri="{BB962C8B-B14F-4D97-AF65-F5344CB8AC3E}">
        <p14:creationId xmlns:p14="http://schemas.microsoft.com/office/powerpoint/2010/main" xmlns="" val="3854162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FFI Trusts</a:t>
            </a:r>
            <a:endParaRPr lang="en-US" b="1"/>
          </a:p>
        </p:txBody>
      </p:sp>
      <p:sp>
        <p:nvSpPr>
          <p:cNvPr id="4" name="Content Placeholder 3"/>
          <p:cNvSpPr>
            <a:spLocks noGrp="1"/>
          </p:cNvSpPr>
          <p:nvPr>
            <p:ph sz="half" idx="1"/>
          </p:nvPr>
        </p:nvSpPr>
        <p:spPr>
          <a:xfrm>
            <a:off x="428625" y="1557337"/>
            <a:ext cx="3999359" cy="4535487"/>
          </a:xfrm>
        </p:spPr>
        <p:txBody>
          <a:bodyPr>
            <a:noAutofit/>
          </a:bodyPr>
          <a:lstStyle/>
          <a:p>
            <a:pPr marL="266700" indent="-266700"/>
            <a:r>
              <a:rPr lang="en-US" sz="1400" b="1" smtClean="0"/>
              <a:t>Financial </a:t>
            </a:r>
            <a:r>
              <a:rPr lang="en-US" sz="1400" b="1"/>
              <a:t>account under </a:t>
            </a:r>
            <a:r>
              <a:rPr lang="en-US" sz="1400" b="1" smtClean="0"/>
              <a:t>FATCA means</a:t>
            </a:r>
            <a:endParaRPr lang="en-US" sz="1400" b="1"/>
          </a:p>
          <a:p>
            <a:pPr marL="495300" lvl="1" indent="-228600">
              <a:buFont typeface="+mj-lt"/>
              <a:buAutoNum type="alphaLcPeriod"/>
              <a:tabLst>
                <a:tab pos="452438" algn="l"/>
              </a:tabLst>
            </a:pPr>
            <a:r>
              <a:rPr lang="en-US" sz="1200" smtClean="0"/>
              <a:t>Depositary account (upstream account)</a:t>
            </a:r>
          </a:p>
          <a:p>
            <a:pPr marL="495300" lvl="1" indent="-228600">
              <a:buFont typeface="+mj-lt"/>
              <a:buAutoNum type="alphaLcPeriod"/>
              <a:tabLst>
                <a:tab pos="452438" algn="l"/>
              </a:tabLst>
            </a:pPr>
            <a:r>
              <a:rPr lang="en-US" sz="1200" smtClean="0"/>
              <a:t>Custodial </a:t>
            </a:r>
            <a:r>
              <a:rPr lang="en-US" sz="1200"/>
              <a:t>account (upstream account)</a:t>
            </a:r>
          </a:p>
          <a:p>
            <a:pPr marL="495300" lvl="1" indent="-228600">
              <a:buFont typeface="+mj-lt"/>
              <a:buAutoNum type="alphaLcPeriod"/>
              <a:tabLst>
                <a:tab pos="452438" algn="l"/>
              </a:tabLst>
            </a:pPr>
            <a:r>
              <a:rPr lang="en-US" sz="1200" smtClean="0"/>
              <a:t>Equity or interest in an Investment Entity (downstream account)</a:t>
            </a:r>
          </a:p>
          <a:p>
            <a:pPr marL="495300" lvl="1" indent="-228600">
              <a:buFont typeface="+mj-lt"/>
              <a:buAutoNum type="alphaLcPeriod"/>
              <a:tabLst>
                <a:tab pos="452438" algn="l"/>
              </a:tabLst>
            </a:pPr>
            <a:endParaRPr lang="en-US" sz="1200" smtClean="0"/>
          </a:p>
          <a:p>
            <a:pPr marL="447675" lvl="1" indent="0">
              <a:buNone/>
              <a:tabLst>
                <a:tab pos="452438" algn="l"/>
              </a:tabLst>
            </a:pPr>
            <a:r>
              <a:rPr lang="en-US" sz="1200" smtClean="0">
                <a:solidFill>
                  <a:schemeClr val="hlink"/>
                </a:solidFill>
              </a:rPr>
              <a:t>“Account Holder(s)” of a FFI Trust = owner(s) of an equity interest in the trust</a:t>
            </a:r>
            <a:endParaRPr lang="en-US" sz="1200">
              <a:solidFill>
                <a:schemeClr val="hlink"/>
              </a:solidFill>
            </a:endParaRPr>
          </a:p>
          <a:p>
            <a:pPr marL="266700" indent="-266700"/>
            <a:endParaRPr lang="en-US" sz="1400"/>
          </a:p>
          <a:p>
            <a:pPr marL="266700" indent="-266700"/>
            <a:r>
              <a:rPr lang="en-US" sz="1400" b="1" smtClean="0"/>
              <a:t>Equity interest </a:t>
            </a:r>
            <a:r>
              <a:rPr lang="en-US" sz="1400" b="1"/>
              <a:t>in a trust </a:t>
            </a:r>
            <a:r>
              <a:rPr lang="en-US" sz="1400" b="1" smtClean="0"/>
              <a:t>(U.S</a:t>
            </a:r>
            <a:r>
              <a:rPr lang="en-US" sz="1400" b="1"/>
              <a:t>. tax </a:t>
            </a:r>
            <a:r>
              <a:rPr lang="en-US" sz="1400" b="1" smtClean="0"/>
              <a:t>law!)</a:t>
            </a:r>
            <a:endParaRPr lang="en-US" sz="1400" b="1"/>
          </a:p>
          <a:p>
            <a:pPr marL="452438" lvl="1" indent="-185738"/>
            <a:r>
              <a:rPr lang="en-US" sz="1200" smtClean="0"/>
              <a:t>A </a:t>
            </a:r>
            <a:r>
              <a:rPr lang="en-US" sz="1200"/>
              <a:t>person who is an owner of all or a portion of the trust (grantor trust)</a:t>
            </a:r>
          </a:p>
          <a:p>
            <a:pPr marL="452438" lvl="1" indent="-185738"/>
            <a:r>
              <a:rPr lang="en-US" sz="1200" smtClean="0"/>
              <a:t>A </a:t>
            </a:r>
            <a:r>
              <a:rPr lang="en-US" sz="1200"/>
              <a:t>beneficiary who is entitled to a mandatory distribution from the trust</a:t>
            </a:r>
          </a:p>
          <a:p>
            <a:pPr marL="452438" lvl="1" indent="-185738"/>
            <a:r>
              <a:rPr lang="en-US" sz="1200" smtClean="0"/>
              <a:t>A </a:t>
            </a:r>
            <a:r>
              <a:rPr lang="en-US" sz="1200"/>
              <a:t>beneficiary who may receive a discretionary distribution from the trust but only if such person receives a distribution in the calendar year.</a:t>
            </a:r>
          </a:p>
        </p:txBody>
      </p:sp>
      <p:sp>
        <p:nvSpPr>
          <p:cNvPr id="5" name="Oval 4"/>
          <p:cNvSpPr/>
          <p:nvPr/>
        </p:nvSpPr>
        <p:spPr>
          <a:xfrm>
            <a:off x="5760132" y="3429000"/>
            <a:ext cx="1584176" cy="864096"/>
          </a:xfrm>
          <a:prstGeom prst="ellipse">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a:off x="5688124" y="1916832"/>
            <a:ext cx="1728192" cy="864096"/>
          </a:xfrm>
          <a:prstGeom prst="triangle">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524328" y="1340768"/>
            <a:ext cx="1296144" cy="288032"/>
          </a:xfrm>
          <a:prstGeom prst="rect">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03840" y="2441020"/>
            <a:ext cx="1296144" cy="288032"/>
          </a:xfrm>
          <a:prstGeom prst="rect">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644008" y="1772816"/>
            <a:ext cx="1296144" cy="288032"/>
          </a:xfrm>
          <a:prstGeom prst="rect">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a:off x="6282190" y="2348880"/>
            <a:ext cx="540060" cy="0"/>
          </a:xfrm>
          <a:prstGeom prst="straightConnector1">
            <a:avLst/>
          </a:prstGeom>
          <a:ln w="9525" cap="flat" algn="ctr">
            <a:prstDash val="solid"/>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1"/>
            <a:endCxn id="6" idx="5"/>
          </p:cNvCxnSpPr>
          <p:nvPr/>
        </p:nvCxnSpPr>
        <p:spPr>
          <a:xfrm flipH="1" flipV="1">
            <a:off x="6984268" y="2348880"/>
            <a:ext cx="719572" cy="236156"/>
          </a:xfrm>
          <a:prstGeom prst="straightConnector1">
            <a:avLst/>
          </a:prstGeom>
          <a:ln w="9525" cap="flat" algn="ctr">
            <a:prstDash val="solid"/>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0" idx="2"/>
            <a:endCxn id="6" idx="1"/>
          </p:cNvCxnSpPr>
          <p:nvPr/>
        </p:nvCxnSpPr>
        <p:spPr>
          <a:xfrm>
            <a:off x="5292080" y="2060848"/>
            <a:ext cx="828092" cy="288032"/>
          </a:xfrm>
          <a:prstGeom prst="straightConnector1">
            <a:avLst/>
          </a:prstGeom>
          <a:ln w="9525" cap="flat" algn="ctr">
            <a:prstDash val="solid"/>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724128" y="4941168"/>
            <a:ext cx="1656184" cy="648072"/>
          </a:xfrm>
          <a:prstGeom prst="rect">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a:stCxn id="8" idx="1"/>
            <a:endCxn id="6" idx="5"/>
          </p:cNvCxnSpPr>
          <p:nvPr/>
        </p:nvCxnSpPr>
        <p:spPr>
          <a:xfrm flipH="1">
            <a:off x="6984268" y="1484784"/>
            <a:ext cx="540060" cy="864096"/>
          </a:xfrm>
          <a:prstGeom prst="straightConnector1">
            <a:avLst/>
          </a:prstGeom>
          <a:ln w="9525" cap="flat" algn="ctr">
            <a:prstDash val="solid"/>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6" idx="3"/>
            <a:endCxn id="5" idx="0"/>
          </p:cNvCxnSpPr>
          <p:nvPr/>
        </p:nvCxnSpPr>
        <p:spPr>
          <a:xfrm>
            <a:off x="6552220" y="2780928"/>
            <a:ext cx="0" cy="648072"/>
          </a:xfrm>
          <a:prstGeom prst="straightConnector1">
            <a:avLst/>
          </a:prstGeom>
          <a:ln w="9525" cap="flat" algn="ctr">
            <a:prstDash val="solid"/>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5" idx="4"/>
            <a:endCxn id="26" idx="0"/>
          </p:cNvCxnSpPr>
          <p:nvPr/>
        </p:nvCxnSpPr>
        <p:spPr>
          <a:xfrm>
            <a:off x="6552220" y="4293096"/>
            <a:ext cx="0" cy="648072"/>
          </a:xfrm>
          <a:prstGeom prst="straightConnector1">
            <a:avLst/>
          </a:prstGeom>
          <a:ln w="9525" cap="flat" algn="ctr">
            <a:prstDash val="solid"/>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606226" y="4725724"/>
            <a:ext cx="1206134" cy="215444"/>
          </a:xfrm>
          <a:prstGeom prst="rect">
            <a:avLst/>
          </a:prstGeom>
          <a:noFill/>
        </p:spPr>
        <p:txBody>
          <a:bodyPr wrap="square" rtlCol="0">
            <a:spAutoFit/>
          </a:bodyPr>
          <a:lstStyle/>
          <a:p>
            <a:r>
              <a:rPr lang="en-US" sz="800" smtClean="0"/>
              <a:t>Upstream account</a:t>
            </a:r>
            <a:endParaRPr lang="en-US" sz="800"/>
          </a:p>
        </p:txBody>
      </p:sp>
      <p:sp>
        <p:nvSpPr>
          <p:cNvPr id="36" name="TextBox 35"/>
          <p:cNvSpPr txBox="1"/>
          <p:nvPr/>
        </p:nvSpPr>
        <p:spPr>
          <a:xfrm>
            <a:off x="6606226" y="3213556"/>
            <a:ext cx="1206134" cy="215444"/>
          </a:xfrm>
          <a:prstGeom prst="rect">
            <a:avLst/>
          </a:prstGeom>
          <a:noFill/>
        </p:spPr>
        <p:txBody>
          <a:bodyPr wrap="square" rtlCol="0">
            <a:spAutoFit/>
          </a:bodyPr>
          <a:lstStyle/>
          <a:p>
            <a:r>
              <a:rPr lang="en-US" sz="800" smtClean="0"/>
              <a:t>Downstream account</a:t>
            </a:r>
            <a:endParaRPr lang="en-US" sz="800"/>
          </a:p>
        </p:txBody>
      </p:sp>
      <p:sp>
        <p:nvSpPr>
          <p:cNvPr id="38" name="TextBox 37"/>
          <p:cNvSpPr txBox="1"/>
          <p:nvPr/>
        </p:nvSpPr>
        <p:spPr>
          <a:xfrm>
            <a:off x="7380312" y="2060848"/>
            <a:ext cx="1584176" cy="215444"/>
          </a:xfrm>
          <a:prstGeom prst="rect">
            <a:avLst/>
          </a:prstGeom>
          <a:noFill/>
        </p:spPr>
        <p:txBody>
          <a:bodyPr wrap="square" rtlCol="0">
            <a:spAutoFit/>
          </a:bodyPr>
          <a:lstStyle/>
          <a:p>
            <a:r>
              <a:rPr lang="en-US" sz="800" smtClean="0"/>
              <a:t>Downstream account</a:t>
            </a:r>
            <a:endParaRPr lang="en-US" sz="800"/>
          </a:p>
        </p:txBody>
      </p:sp>
      <p:sp>
        <p:nvSpPr>
          <p:cNvPr id="39" name="TextBox 38"/>
          <p:cNvSpPr txBox="1"/>
          <p:nvPr/>
        </p:nvSpPr>
        <p:spPr>
          <a:xfrm>
            <a:off x="4572000" y="2204864"/>
            <a:ext cx="1584176" cy="215444"/>
          </a:xfrm>
          <a:prstGeom prst="rect">
            <a:avLst/>
          </a:prstGeom>
          <a:noFill/>
        </p:spPr>
        <p:txBody>
          <a:bodyPr wrap="square" rtlCol="0">
            <a:spAutoFit/>
          </a:bodyPr>
          <a:lstStyle/>
          <a:p>
            <a:r>
              <a:rPr lang="en-US" sz="800" smtClean="0"/>
              <a:t>Downstream account</a:t>
            </a:r>
            <a:endParaRPr lang="en-US" sz="800"/>
          </a:p>
        </p:txBody>
      </p:sp>
      <p:sp>
        <p:nvSpPr>
          <p:cNvPr id="41" name="TextBox 40"/>
          <p:cNvSpPr txBox="1"/>
          <p:nvPr/>
        </p:nvSpPr>
        <p:spPr>
          <a:xfrm>
            <a:off x="6300192" y="2348880"/>
            <a:ext cx="522058" cy="230832"/>
          </a:xfrm>
          <a:prstGeom prst="rect">
            <a:avLst/>
          </a:prstGeom>
          <a:noFill/>
        </p:spPr>
        <p:txBody>
          <a:bodyPr wrap="square" rtlCol="0">
            <a:spAutoFit/>
          </a:bodyPr>
          <a:lstStyle/>
          <a:p>
            <a:r>
              <a:rPr lang="en-US" sz="900" b="1">
                <a:solidFill>
                  <a:schemeClr val="bg1"/>
                </a:solidFill>
              </a:rPr>
              <a:t>Trust</a:t>
            </a:r>
            <a:endParaRPr lang="en-US" sz="800" b="1">
              <a:solidFill>
                <a:schemeClr val="bg1"/>
              </a:solidFill>
            </a:endParaRPr>
          </a:p>
        </p:txBody>
      </p:sp>
      <p:sp>
        <p:nvSpPr>
          <p:cNvPr id="42" name="TextBox 41"/>
          <p:cNvSpPr txBox="1"/>
          <p:nvPr/>
        </p:nvSpPr>
        <p:spPr>
          <a:xfrm>
            <a:off x="5868144" y="3717032"/>
            <a:ext cx="1512168" cy="230832"/>
          </a:xfrm>
          <a:prstGeom prst="rect">
            <a:avLst/>
          </a:prstGeom>
          <a:noFill/>
        </p:spPr>
        <p:txBody>
          <a:bodyPr wrap="square" rtlCol="0">
            <a:spAutoFit/>
          </a:bodyPr>
          <a:lstStyle/>
          <a:p>
            <a:r>
              <a:rPr lang="en-US" sz="900" b="1" smtClean="0">
                <a:solidFill>
                  <a:schemeClr val="bg1"/>
                </a:solidFill>
              </a:rPr>
              <a:t>Underlying Company</a:t>
            </a:r>
            <a:endParaRPr lang="en-US" sz="800" b="1">
              <a:solidFill>
                <a:schemeClr val="bg1"/>
              </a:solidFill>
            </a:endParaRPr>
          </a:p>
        </p:txBody>
      </p:sp>
      <p:sp>
        <p:nvSpPr>
          <p:cNvPr id="43" name="TextBox 42"/>
          <p:cNvSpPr txBox="1"/>
          <p:nvPr/>
        </p:nvSpPr>
        <p:spPr>
          <a:xfrm>
            <a:off x="6048164" y="5142384"/>
            <a:ext cx="1044116" cy="230832"/>
          </a:xfrm>
          <a:prstGeom prst="rect">
            <a:avLst/>
          </a:prstGeom>
          <a:noFill/>
        </p:spPr>
        <p:txBody>
          <a:bodyPr wrap="square" rtlCol="0">
            <a:spAutoFit/>
          </a:bodyPr>
          <a:lstStyle/>
          <a:p>
            <a:r>
              <a:rPr lang="en-US" sz="900" b="1" smtClean="0">
                <a:solidFill>
                  <a:schemeClr val="bg1"/>
                </a:solidFill>
              </a:rPr>
              <a:t>Bank deposit</a:t>
            </a:r>
            <a:endParaRPr lang="en-US" sz="900" b="1">
              <a:solidFill>
                <a:schemeClr val="bg1"/>
              </a:solidFill>
            </a:endParaRPr>
          </a:p>
        </p:txBody>
      </p:sp>
      <p:sp>
        <p:nvSpPr>
          <p:cNvPr id="44" name="TextBox 43"/>
          <p:cNvSpPr txBox="1"/>
          <p:nvPr/>
        </p:nvSpPr>
        <p:spPr>
          <a:xfrm>
            <a:off x="5004048" y="1801416"/>
            <a:ext cx="576064" cy="230832"/>
          </a:xfrm>
          <a:prstGeom prst="rect">
            <a:avLst/>
          </a:prstGeom>
          <a:noFill/>
        </p:spPr>
        <p:txBody>
          <a:bodyPr wrap="square" rtlCol="0">
            <a:spAutoFit/>
          </a:bodyPr>
          <a:lstStyle/>
          <a:p>
            <a:r>
              <a:rPr lang="en-US" sz="900" b="1" smtClean="0">
                <a:solidFill>
                  <a:schemeClr val="bg1"/>
                </a:solidFill>
              </a:rPr>
              <a:t>Settlor</a:t>
            </a:r>
            <a:endParaRPr lang="en-US" sz="900" b="1">
              <a:solidFill>
                <a:schemeClr val="bg1"/>
              </a:solidFill>
            </a:endParaRPr>
          </a:p>
        </p:txBody>
      </p:sp>
      <p:sp>
        <p:nvSpPr>
          <p:cNvPr id="45" name="TextBox 44"/>
          <p:cNvSpPr txBox="1"/>
          <p:nvPr/>
        </p:nvSpPr>
        <p:spPr>
          <a:xfrm>
            <a:off x="7884368" y="2469620"/>
            <a:ext cx="1080120" cy="230832"/>
          </a:xfrm>
          <a:prstGeom prst="rect">
            <a:avLst/>
          </a:prstGeom>
          <a:noFill/>
        </p:spPr>
        <p:txBody>
          <a:bodyPr wrap="square" rtlCol="0">
            <a:spAutoFit/>
          </a:bodyPr>
          <a:lstStyle/>
          <a:p>
            <a:r>
              <a:rPr lang="en-US" sz="900" b="1" smtClean="0">
                <a:solidFill>
                  <a:schemeClr val="bg1"/>
                </a:solidFill>
              </a:rPr>
              <a:t>Beneficiary 1</a:t>
            </a:r>
            <a:endParaRPr lang="en-US" sz="900" b="1">
              <a:solidFill>
                <a:schemeClr val="bg1"/>
              </a:solidFill>
            </a:endParaRPr>
          </a:p>
        </p:txBody>
      </p:sp>
      <p:sp>
        <p:nvSpPr>
          <p:cNvPr id="46" name="TextBox 45"/>
          <p:cNvSpPr txBox="1"/>
          <p:nvPr/>
        </p:nvSpPr>
        <p:spPr>
          <a:xfrm>
            <a:off x="7740352" y="1369368"/>
            <a:ext cx="1080120" cy="230832"/>
          </a:xfrm>
          <a:prstGeom prst="rect">
            <a:avLst/>
          </a:prstGeom>
          <a:noFill/>
        </p:spPr>
        <p:txBody>
          <a:bodyPr wrap="square" rtlCol="0">
            <a:spAutoFit/>
          </a:bodyPr>
          <a:lstStyle/>
          <a:p>
            <a:r>
              <a:rPr lang="en-US" sz="900" b="1" smtClean="0">
                <a:solidFill>
                  <a:schemeClr val="bg1"/>
                </a:solidFill>
              </a:rPr>
              <a:t>Beneficiary 2</a:t>
            </a:r>
            <a:endParaRPr lang="en-US" sz="900" b="1">
              <a:solidFill>
                <a:schemeClr val="bg1"/>
              </a:solidFill>
            </a:endParaRPr>
          </a:p>
        </p:txBody>
      </p:sp>
    </p:spTree>
    <p:extLst>
      <p:ext uri="{BB962C8B-B14F-4D97-AF65-F5344CB8AC3E}">
        <p14:creationId xmlns:p14="http://schemas.microsoft.com/office/powerpoint/2010/main" xmlns="" val="37814152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FFI Trusts</a:t>
            </a:r>
            <a:endParaRPr lang="fr-CH" sz="1600"/>
          </a:p>
        </p:txBody>
      </p:sp>
      <p:sp>
        <p:nvSpPr>
          <p:cNvPr id="3" name="Text Placeholder 2"/>
          <p:cNvSpPr>
            <a:spLocks noGrp="1"/>
          </p:cNvSpPr>
          <p:nvPr>
            <p:ph type="body" sz="quarter" idx="13"/>
          </p:nvPr>
        </p:nvSpPr>
        <p:spPr>
          <a:xfrm>
            <a:off x="428625" y="1557338"/>
            <a:ext cx="3927351" cy="4535487"/>
          </a:xfrm>
        </p:spPr>
        <p:txBody>
          <a:bodyPr>
            <a:normAutofit/>
          </a:bodyPr>
          <a:lstStyle/>
          <a:p>
            <a:pPr marL="0" indent="0">
              <a:buNone/>
            </a:pPr>
            <a:r>
              <a:rPr lang="fr-CH" b="1" smtClean="0"/>
              <a:t>Compliance Methods</a:t>
            </a:r>
            <a:endParaRPr lang="fr-CH" b="1"/>
          </a:p>
          <a:p>
            <a:pPr lvl="0"/>
            <a:endParaRPr lang="en-US" sz="1600" smtClean="0"/>
          </a:p>
          <a:p>
            <a:pPr lvl="0"/>
            <a:r>
              <a:rPr lang="en-US" sz="1400" b="1" smtClean="0"/>
              <a:t>Directly </a:t>
            </a:r>
            <a:r>
              <a:rPr lang="en-US" sz="1400" b="1"/>
              <a:t>registering with the IRS</a:t>
            </a:r>
            <a:endParaRPr lang="fr-CH" sz="1050" b="1"/>
          </a:p>
          <a:p>
            <a:pPr lvl="1"/>
            <a:r>
              <a:rPr lang="en-US" sz="1200" smtClean="0"/>
              <a:t>Participating FFI / Reporting Model 1 or 2 FFI</a:t>
            </a:r>
          </a:p>
          <a:p>
            <a:pPr lvl="1"/>
            <a:endParaRPr lang="fr-CH" sz="1000"/>
          </a:p>
          <a:p>
            <a:r>
              <a:rPr lang="en-US" sz="1400" b="1" smtClean="0"/>
              <a:t>Arranging </a:t>
            </a:r>
            <a:r>
              <a:rPr lang="en-US" sz="1400" b="1"/>
              <a:t>for a third-party </a:t>
            </a:r>
            <a:r>
              <a:rPr lang="en-US" sz="1400" b="1" smtClean="0"/>
              <a:t>(trustee, sponsor </a:t>
            </a:r>
            <a:r>
              <a:rPr lang="en-US" sz="1400" b="1"/>
              <a:t>or bank) to undertake FATCA responsibility</a:t>
            </a:r>
            <a:endParaRPr lang="fr-CH" sz="1050" b="1"/>
          </a:p>
          <a:p>
            <a:pPr lvl="1"/>
            <a:r>
              <a:rPr lang="en-US" sz="1200"/>
              <a:t>Deemed-Compliant FFI</a:t>
            </a:r>
            <a:endParaRPr lang="fr-CH" sz="1000"/>
          </a:p>
          <a:p>
            <a:pPr lvl="2"/>
            <a:r>
              <a:rPr lang="en-US" sz="1200" smtClean="0"/>
              <a:t>Registered (</a:t>
            </a:r>
            <a:r>
              <a:rPr lang="en-US" sz="1200"/>
              <a:t>with </a:t>
            </a:r>
            <a:r>
              <a:rPr lang="en-US" sz="1200" smtClean="0"/>
              <a:t>GIIN)</a:t>
            </a:r>
          </a:p>
          <a:p>
            <a:pPr marL="1077913" lvl="4" indent="-273050">
              <a:buFont typeface="Wingdings" panose="05000000000000000000" pitchFamily="2" charset="2"/>
              <a:buChar char="§"/>
              <a:tabLst>
                <a:tab pos="1077913" algn="l"/>
              </a:tabLst>
            </a:pPr>
            <a:r>
              <a:rPr lang="en-US" sz="1200" smtClean="0"/>
              <a:t>Trustee-documented Trust</a:t>
            </a:r>
          </a:p>
          <a:p>
            <a:pPr marL="1077913" lvl="4" indent="-273050">
              <a:buFont typeface="Wingdings" panose="05000000000000000000" pitchFamily="2" charset="2"/>
              <a:buChar char="§"/>
              <a:tabLst>
                <a:tab pos="1077913" algn="l"/>
              </a:tabLst>
            </a:pPr>
            <a:r>
              <a:rPr lang="en-US" sz="1200" smtClean="0"/>
              <a:t>Sponsored </a:t>
            </a:r>
            <a:r>
              <a:rPr lang="en-US" sz="1200"/>
              <a:t>investment entity </a:t>
            </a:r>
            <a:endParaRPr lang="fr-CH" sz="1200"/>
          </a:p>
          <a:p>
            <a:pPr lvl="2"/>
            <a:r>
              <a:rPr lang="en-US" sz="1200" smtClean="0"/>
              <a:t>Certified (</a:t>
            </a:r>
            <a:r>
              <a:rPr lang="en-US" sz="1200"/>
              <a:t>without GIIN)</a:t>
            </a:r>
            <a:endParaRPr lang="fr-CH" sz="1000"/>
          </a:p>
          <a:p>
            <a:pPr marL="1092150" lvl="3" indent="-285750">
              <a:buFont typeface="Wingdings" panose="05000000000000000000" pitchFamily="2" charset="2"/>
              <a:buChar char="§"/>
            </a:pPr>
            <a:r>
              <a:rPr lang="en-US" sz="1200" smtClean="0"/>
              <a:t>Sponsored </a:t>
            </a:r>
            <a:r>
              <a:rPr lang="en-US" sz="1200"/>
              <a:t>investment </a:t>
            </a:r>
            <a:r>
              <a:rPr lang="en-US" sz="1200" smtClean="0"/>
              <a:t>entity </a:t>
            </a:r>
            <a:br>
              <a:rPr lang="en-US" sz="1200" smtClean="0"/>
            </a:br>
            <a:r>
              <a:rPr lang="en-US" sz="1200" smtClean="0"/>
              <a:t>(closely </a:t>
            </a:r>
            <a:r>
              <a:rPr lang="en-US" sz="1200"/>
              <a:t>held – 20 or fewer </a:t>
            </a:r>
            <a:r>
              <a:rPr lang="en-US" sz="1200" smtClean="0"/>
              <a:t>investors)</a:t>
            </a:r>
            <a:endParaRPr lang="fr-CH" sz="1000"/>
          </a:p>
          <a:p>
            <a:pPr marL="1092150" lvl="3" indent="-285750">
              <a:buFont typeface="Wingdings" panose="05000000000000000000" pitchFamily="2" charset="2"/>
              <a:buChar char="§"/>
            </a:pPr>
            <a:r>
              <a:rPr lang="en-US" sz="1200" smtClean="0"/>
              <a:t>Investment </a:t>
            </a:r>
            <a:r>
              <a:rPr lang="en-US" sz="1200"/>
              <a:t>advisors and </a:t>
            </a:r>
            <a:r>
              <a:rPr lang="en-US" sz="1200" smtClean="0"/>
              <a:t>managers</a:t>
            </a:r>
            <a:endParaRPr lang="fr-CH" sz="1000"/>
          </a:p>
          <a:p>
            <a:pPr marL="1092150" lvl="3" indent="-285750">
              <a:buFont typeface="Wingdings" panose="05000000000000000000" pitchFamily="2" charset="2"/>
              <a:buChar char="§"/>
            </a:pPr>
            <a:r>
              <a:rPr lang="en-US" sz="1200" smtClean="0"/>
              <a:t>Owner-documented </a:t>
            </a:r>
            <a:r>
              <a:rPr lang="en-US" sz="1200"/>
              <a:t>FFIs</a:t>
            </a:r>
            <a:endParaRPr lang="fr-CH" sz="1000"/>
          </a:p>
        </p:txBody>
      </p:sp>
      <p:pic>
        <p:nvPicPr>
          <p:cNvPr id="5122" name="Picture 2" descr="\\swlegal.intra\UserData\view-geneva\folderredirection\eba\Desktop\Capture IRS.PNG"/>
          <p:cNvPicPr>
            <a:picLocks noChangeAspect="1" noChangeArrowheads="1"/>
          </p:cNvPicPr>
          <p:nvPr/>
        </p:nvPicPr>
        <p:blipFill>
          <a:blip r:embed="rId3" cstate="print"/>
          <a:srcRect/>
          <a:stretch>
            <a:fillRect/>
          </a:stretch>
        </p:blipFill>
        <p:spPr>
          <a:xfrm>
            <a:off x="4590183" y="1520117"/>
            <a:ext cx="4086273" cy="435715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Down Arrow 4"/>
          <p:cNvSpPr/>
          <p:nvPr/>
        </p:nvSpPr>
        <p:spPr>
          <a:xfrm>
            <a:off x="8172400" y="1844824"/>
            <a:ext cx="216024" cy="288032"/>
          </a:xfrm>
          <a:prstGeom prst="downArrow">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465881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NFFE </a:t>
            </a:r>
            <a:r>
              <a:rPr lang="en-US" b="1"/>
              <a:t>T</a:t>
            </a:r>
            <a:r>
              <a:rPr lang="en-US" b="1" smtClean="0"/>
              <a:t>rusts</a:t>
            </a:r>
            <a:endParaRPr lang="en-US" b="1"/>
          </a:p>
        </p:txBody>
      </p:sp>
      <p:sp>
        <p:nvSpPr>
          <p:cNvPr id="3" name="Text Placeholder 2"/>
          <p:cNvSpPr>
            <a:spLocks noGrp="1"/>
          </p:cNvSpPr>
          <p:nvPr>
            <p:ph type="body" sz="quarter" idx="13"/>
          </p:nvPr>
        </p:nvSpPr>
        <p:spPr/>
        <p:txBody>
          <a:bodyPr>
            <a:normAutofit lnSpcReduction="10000"/>
          </a:bodyPr>
          <a:lstStyle/>
          <a:p>
            <a:pPr marL="360000" lvl="1" indent="0">
              <a:buNone/>
            </a:pPr>
            <a:r>
              <a:rPr lang="en-US" b="1" smtClean="0"/>
              <a:t>NFFE Trusts as U.S. Account Holders</a:t>
            </a:r>
            <a:endParaRPr lang="en-US" smtClean="0"/>
          </a:p>
          <a:p>
            <a:pPr lvl="1"/>
            <a:r>
              <a:rPr lang="en-US" sz="1500" smtClean="0"/>
              <a:t>Accounts that are held by Passive NFFEs with one or more Controlling Persons who are U.S. citizens or residents shall be treated as U.S. Accounts.</a:t>
            </a:r>
          </a:p>
          <a:p>
            <a:pPr marL="360000" lvl="1" indent="0">
              <a:buNone/>
            </a:pPr>
            <a:endParaRPr lang="en-US" sz="2000" b="1" smtClean="0"/>
          </a:p>
          <a:p>
            <a:pPr marL="360000" lvl="1" indent="0">
              <a:buNone/>
            </a:pPr>
            <a:r>
              <a:rPr lang="en-US" b="1" smtClean="0"/>
              <a:t>U.S</a:t>
            </a:r>
            <a:r>
              <a:rPr lang="en-US" b="1"/>
              <a:t>. Controlling persons</a:t>
            </a:r>
            <a:endParaRPr lang="en-US"/>
          </a:p>
          <a:p>
            <a:pPr lvl="1"/>
            <a:r>
              <a:rPr lang="en-US" sz="1500" smtClean="0"/>
              <a:t>For </a:t>
            </a:r>
            <a:r>
              <a:rPr lang="en-US" sz="1500"/>
              <a:t>trusts, </a:t>
            </a:r>
            <a:r>
              <a:rPr lang="en-US" sz="1500" smtClean="0"/>
              <a:t>Controlling Person </a:t>
            </a:r>
            <a:r>
              <a:rPr lang="en-US" sz="1500"/>
              <a:t>means the settlor, the trustee, the protector (if any), the beneficiaries or class of beneficiaries, and any other natural person exercising ultimate effective control over the trust.</a:t>
            </a:r>
          </a:p>
          <a:p>
            <a:pPr lvl="1"/>
            <a:endParaRPr lang="en-US" sz="1500"/>
          </a:p>
          <a:p>
            <a:pPr lvl="1"/>
            <a:r>
              <a:rPr lang="en-US" sz="1500" smtClean="0"/>
              <a:t>According </a:t>
            </a:r>
            <a:r>
              <a:rPr lang="en-US" sz="1500"/>
              <a:t>to </a:t>
            </a:r>
            <a:r>
              <a:rPr lang="en-US" sz="1500" smtClean="0"/>
              <a:t>Qualification Committee</a:t>
            </a:r>
            <a:r>
              <a:rPr lang="en-US" sz="1500"/>
              <a:t>, </a:t>
            </a:r>
            <a:r>
              <a:rPr lang="en-US" sz="1500" smtClean="0"/>
              <a:t>the concept of Controlling Person shall be </a:t>
            </a:r>
            <a:r>
              <a:rPr lang="en-US" sz="1500"/>
              <a:t>interpreted the same way as the concept of beneficial owner under Swiss Anti-Money Laundering Act / Swiss Bank's code of conduct on the exercise of Due Diligence (CDB).</a:t>
            </a:r>
          </a:p>
          <a:p>
            <a:pPr lvl="1"/>
            <a:endParaRPr lang="en-US" sz="1500"/>
          </a:p>
          <a:p>
            <a:pPr lvl="1"/>
            <a:r>
              <a:rPr lang="en-US" sz="1500" smtClean="0"/>
              <a:t>Swiss </a:t>
            </a:r>
            <a:r>
              <a:rPr lang="en-US" sz="1500"/>
              <a:t>FFI have to identify Controlling </a:t>
            </a:r>
            <a:r>
              <a:rPr lang="en-US" sz="1500" smtClean="0"/>
              <a:t>Persons </a:t>
            </a:r>
            <a:r>
              <a:rPr lang="en-US" sz="1500"/>
              <a:t>behind the trust and obtain appropriate </a:t>
            </a:r>
            <a:r>
              <a:rPr lang="en-US" sz="1500" smtClean="0"/>
              <a:t>documentation from them. </a:t>
            </a:r>
            <a:r>
              <a:rPr lang="en-US" sz="1500"/>
              <a:t>If </a:t>
            </a:r>
            <a:r>
              <a:rPr lang="en-US" sz="1500" smtClean="0"/>
              <a:t>the trust has a U.S. Controlling Person, </a:t>
            </a:r>
            <a:r>
              <a:rPr lang="en-US" sz="1500"/>
              <a:t>the (upstream) account is considered as U.S. and </a:t>
            </a:r>
            <a:r>
              <a:rPr lang="en-US" sz="1500" smtClean="0"/>
              <a:t>is reported </a:t>
            </a:r>
            <a:r>
              <a:rPr lang="en-US" sz="1500"/>
              <a:t>to the IRS</a:t>
            </a:r>
            <a:r>
              <a:rPr lang="en-US" sz="1500" smtClean="0"/>
              <a:t>.</a:t>
            </a:r>
            <a:endParaRPr lang="en-US" sz="1500"/>
          </a:p>
        </p:txBody>
      </p:sp>
    </p:spTree>
    <p:extLst>
      <p:ext uri="{BB962C8B-B14F-4D97-AF65-F5344CB8AC3E}">
        <p14:creationId xmlns:p14="http://schemas.microsoft.com/office/powerpoint/2010/main" xmlns="" val="2828689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custDataLst>
              <p:tags r:id="rId1"/>
            </p:custDataLst>
          </p:nvPr>
        </p:nvSpPr>
        <p:spPr>
          <a:xfrm>
            <a:off x="428625" y="1557338"/>
            <a:ext cx="8391525" cy="365760"/>
          </a:xfrm>
          <a:prstGeom prst="rect">
            <a:avLst/>
          </a:prstGeom>
          <a:solidFill>
            <a:srgbClr val="981020"/>
          </a:solidFill>
          <a:ln w="25400" cap="flat" cmpd="sng" algn="ctr">
            <a:noFill/>
            <a:prstDash val="solid"/>
          </a:ln>
          <a:effectLst/>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smtClean="0"/>
              <a:t>Table of Contents</a:t>
            </a:r>
            <a:endParaRPr lang="en-US" b="1"/>
          </a:p>
        </p:txBody>
      </p:sp>
      <p:sp>
        <p:nvSpPr>
          <p:cNvPr id="3" name="Text Placeholder 2"/>
          <p:cNvSpPr>
            <a:spLocks noGrp="1"/>
          </p:cNvSpPr>
          <p:nvPr>
            <p:ph type="body" sz="quarter" idx="10"/>
          </p:nvPr>
        </p:nvSpPr>
        <p:spPr/>
        <p:txBody>
          <a:bodyPr/>
          <a:lstStyle/>
          <a:p>
            <a:pPr>
              <a:buClr>
                <a:srgbClr val="FFFFFF"/>
              </a:buClr>
            </a:pPr>
            <a:r>
              <a:rPr lang="en-US" smtClean="0">
                <a:solidFill>
                  <a:srgbClr val="FFFFFF"/>
                </a:solidFill>
              </a:rPr>
              <a:t>Introduction</a:t>
            </a:r>
          </a:p>
          <a:p>
            <a:r>
              <a:rPr lang="en-US" smtClean="0"/>
              <a:t>Classification of entities (FFI vs. NFFE)</a:t>
            </a:r>
            <a:endParaRPr lang="fr-CH" smtClean="0"/>
          </a:p>
          <a:p>
            <a:r>
              <a:rPr lang="en-US" smtClean="0"/>
              <a:t>Compliance method</a:t>
            </a:r>
          </a:p>
          <a:p>
            <a:r>
              <a:rPr lang="en-US" smtClean="0"/>
              <a:t>Due diligence</a:t>
            </a:r>
            <a:endParaRPr lang="fr-CH" smtClean="0"/>
          </a:p>
          <a:p>
            <a:r>
              <a:rPr lang="en-US" smtClean="0"/>
              <a:t>FATCA documentation</a:t>
            </a:r>
          </a:p>
          <a:p>
            <a:r>
              <a:rPr lang="en-US" smtClean="0"/>
              <a:t>Reporting</a:t>
            </a:r>
            <a:endParaRPr lang="fr-CH" smtClean="0"/>
          </a:p>
          <a:p>
            <a:r>
              <a:rPr lang="fr-CH" smtClean="0"/>
              <a:t>Treaty Requests</a:t>
            </a:r>
          </a:p>
          <a:p>
            <a:r>
              <a:rPr lang="en-US" smtClean="0"/>
              <a:t>Responsible officer certification</a:t>
            </a:r>
          </a:p>
          <a:p>
            <a:endParaRPr lang="en-US"/>
          </a:p>
        </p:txBody>
      </p:sp>
    </p:spTree>
    <p:extLst>
      <p:ext uri="{BB962C8B-B14F-4D97-AF65-F5344CB8AC3E}">
        <p14:creationId xmlns:p14="http://schemas.microsoft.com/office/powerpoint/2010/main" xmlns="" val="584352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NFFE </a:t>
            </a:r>
            <a:r>
              <a:rPr lang="en-US" b="1"/>
              <a:t>T</a:t>
            </a:r>
            <a:r>
              <a:rPr lang="en-US" b="1" smtClean="0"/>
              <a:t>rusts</a:t>
            </a:r>
            <a:endParaRPr lang="en-US" b="1"/>
          </a:p>
        </p:txBody>
      </p:sp>
      <p:pic>
        <p:nvPicPr>
          <p:cNvPr id="6146" name="Picture 2" descr="\\swlegal.intra\UserData\view-geneva\folderredirection\eba\Desktop\Capture W8BEN.PNG"/>
          <p:cNvPicPr>
            <a:picLocks noChangeAspect="1" noChangeArrowheads="1"/>
          </p:cNvPicPr>
          <p:nvPr/>
        </p:nvPicPr>
        <p:blipFill>
          <a:blip r:embed="rId3" cstate="print"/>
          <a:srcRect/>
          <a:stretch>
            <a:fillRect/>
          </a:stretch>
        </p:blipFill>
        <p:spPr>
          <a:xfrm>
            <a:off x="395536" y="1196752"/>
            <a:ext cx="4400034" cy="460851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ight Arrow 4"/>
          <p:cNvSpPr/>
          <p:nvPr/>
        </p:nvSpPr>
        <p:spPr>
          <a:xfrm>
            <a:off x="2411760" y="5346924"/>
            <a:ext cx="216024" cy="242316"/>
          </a:xfrm>
          <a:prstGeom prst="rightArrow">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7" name="Picture 3" descr="\\swlegal.intra\UserData\view-geneva\folderredirection\eba\Desktop\Capture Subt Own.PNG"/>
          <p:cNvPicPr>
            <a:picLocks noChangeAspect="1" noChangeArrowheads="1"/>
          </p:cNvPicPr>
          <p:nvPr/>
        </p:nvPicPr>
        <p:blipFill>
          <a:blip r:embed="rId4" cstate="print"/>
          <a:srcRect b="44046"/>
          <a:stretch>
            <a:fillRect/>
          </a:stretch>
        </p:blipFill>
        <p:spPr>
          <a:xfrm>
            <a:off x="5437523" y="1760188"/>
            <a:ext cx="3022909" cy="948732"/>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swlegal.intra\UserData\view-geneva\folderredirection\eba\Desktop\VarianteA.PNG"/>
          <p:cNvPicPr>
            <a:picLocks noChangeAspect="1" noChangeArrowheads="1"/>
          </p:cNvPicPr>
          <p:nvPr/>
        </p:nvPicPr>
        <p:blipFill>
          <a:blip r:embed="rId5" cstate="print"/>
          <a:srcRect b="50000"/>
          <a:stretch>
            <a:fillRect/>
          </a:stretch>
        </p:blipFill>
        <p:spPr>
          <a:xfrm>
            <a:off x="5220072" y="5247523"/>
            <a:ext cx="3240360" cy="845773"/>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4" descr="\\swlegal.intra\UserData\view-geneva\folderredirection\eba\Desktop\Capture VarB.PNG"/>
          <p:cNvPicPr>
            <a:picLocks noChangeAspect="1" noChangeArrowheads="1"/>
          </p:cNvPicPr>
          <p:nvPr/>
        </p:nvPicPr>
        <p:blipFill>
          <a:blip r:embed="rId6" cstate="print"/>
          <a:srcRect b="19364"/>
          <a:stretch>
            <a:fillRect/>
          </a:stretch>
        </p:blipFill>
        <p:spPr>
          <a:xfrm>
            <a:off x="5090024" y="3429000"/>
            <a:ext cx="3442416" cy="1331506"/>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5148064" y="4849415"/>
            <a:ext cx="1564146" cy="323165"/>
          </a:xfrm>
          <a:prstGeom prst="rect">
            <a:avLst/>
          </a:prstGeom>
        </p:spPr>
        <p:txBody>
          <a:bodyPr wrap="none">
            <a:spAutoFit/>
          </a:bodyPr>
          <a:lstStyle/>
          <a:p>
            <a:pPr marL="0" lvl="1">
              <a:buNone/>
            </a:pPr>
            <a:r>
              <a:rPr lang="en-US" sz="1500" b="1" smtClean="0"/>
              <a:t>SBA - Option B</a:t>
            </a:r>
            <a:endParaRPr lang="en-US" sz="1500"/>
          </a:p>
        </p:txBody>
      </p:sp>
      <p:sp>
        <p:nvSpPr>
          <p:cNvPr id="11" name="Rectangle 10"/>
          <p:cNvSpPr/>
          <p:nvPr/>
        </p:nvSpPr>
        <p:spPr>
          <a:xfrm>
            <a:off x="5148064" y="2977207"/>
            <a:ext cx="1557029" cy="323165"/>
          </a:xfrm>
          <a:prstGeom prst="rect">
            <a:avLst/>
          </a:prstGeom>
        </p:spPr>
        <p:txBody>
          <a:bodyPr wrap="none">
            <a:spAutoFit/>
          </a:bodyPr>
          <a:lstStyle/>
          <a:p>
            <a:pPr marL="0" lvl="1">
              <a:buNone/>
            </a:pPr>
            <a:r>
              <a:rPr lang="en-US" sz="1500" b="1" smtClean="0"/>
              <a:t>SBA - Option A</a:t>
            </a:r>
            <a:endParaRPr lang="en-US" sz="1500"/>
          </a:p>
        </p:txBody>
      </p:sp>
      <p:sp>
        <p:nvSpPr>
          <p:cNvPr id="12" name="Rectangle 11"/>
          <p:cNvSpPr/>
          <p:nvPr/>
        </p:nvSpPr>
        <p:spPr>
          <a:xfrm>
            <a:off x="5148064" y="1268760"/>
            <a:ext cx="1133002" cy="323165"/>
          </a:xfrm>
          <a:prstGeom prst="rect">
            <a:avLst/>
          </a:prstGeom>
        </p:spPr>
        <p:txBody>
          <a:bodyPr wrap="none">
            <a:spAutoFit/>
          </a:bodyPr>
          <a:lstStyle/>
          <a:p>
            <a:pPr marL="0" lvl="1">
              <a:buNone/>
            </a:pPr>
            <a:r>
              <a:rPr lang="en-US" sz="1500" b="1" smtClean="0"/>
              <a:t>W-8BEN-E</a:t>
            </a:r>
            <a:endParaRPr lang="en-US" sz="1500"/>
          </a:p>
        </p:txBody>
      </p:sp>
    </p:spTree>
    <p:extLst>
      <p:ext uri="{BB962C8B-B14F-4D97-AF65-F5344CB8AC3E}">
        <p14:creationId xmlns:p14="http://schemas.microsoft.com/office/powerpoint/2010/main" xmlns="" val="21163724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NFFE Trusts</a:t>
            </a:r>
            <a:endParaRPr lang="fr-CH" sz="1600"/>
          </a:p>
        </p:txBody>
      </p:sp>
      <p:sp>
        <p:nvSpPr>
          <p:cNvPr id="3" name="Text Placeholder 2"/>
          <p:cNvSpPr>
            <a:spLocks noGrp="1"/>
          </p:cNvSpPr>
          <p:nvPr>
            <p:ph type="body" sz="quarter" idx="13"/>
          </p:nvPr>
        </p:nvSpPr>
        <p:spPr/>
        <p:txBody>
          <a:bodyPr/>
          <a:lstStyle/>
          <a:p>
            <a:pPr>
              <a:buFont typeface="Wingdings" panose="05000000000000000000" pitchFamily="2" charset="2"/>
              <a:buChar char="Ø"/>
            </a:pPr>
            <a:r>
              <a:rPr lang="en-US" b="1" smtClean="0"/>
              <a:t>Active </a:t>
            </a:r>
            <a:r>
              <a:rPr lang="en-US" b="1"/>
              <a:t>and otherwise exempted NFFE</a:t>
            </a:r>
            <a:endParaRPr lang="fr-CH"/>
          </a:p>
          <a:p>
            <a:pPr lvl="1"/>
            <a:endParaRPr lang="en-US" sz="1400" smtClean="0"/>
          </a:p>
          <a:p>
            <a:pPr marL="702900" lvl="1" indent="-342900">
              <a:buFont typeface="+mj-lt"/>
              <a:buAutoNum type="alphaLcPeriod"/>
            </a:pPr>
            <a:r>
              <a:rPr lang="en-US" sz="1400" smtClean="0"/>
              <a:t>Active </a:t>
            </a:r>
            <a:r>
              <a:rPr lang="en-US" sz="1400"/>
              <a:t>trade of business (manufacturing, construction, retail, utilities</a:t>
            </a:r>
            <a:r>
              <a:rPr lang="en-US" sz="1400" smtClean="0"/>
              <a:t>,…)</a:t>
            </a:r>
          </a:p>
          <a:p>
            <a:pPr lvl="2"/>
            <a:r>
              <a:rPr lang="en-US" sz="1400"/>
              <a:t>Less than 50% of its income are passive income (dividends, interests,…)</a:t>
            </a:r>
          </a:p>
          <a:p>
            <a:pPr lvl="2"/>
            <a:r>
              <a:rPr lang="en-US" sz="1400"/>
              <a:t>Less than 50% of its assets generate passive income</a:t>
            </a:r>
          </a:p>
          <a:p>
            <a:pPr marL="702900" lvl="1" indent="-342900">
              <a:buFont typeface="+mj-lt"/>
              <a:buAutoNum type="alphaLcPeriod"/>
            </a:pPr>
            <a:r>
              <a:rPr lang="en-US" sz="1400" smtClean="0"/>
              <a:t>Holding </a:t>
            </a:r>
            <a:r>
              <a:rPr lang="en-US" sz="1400"/>
              <a:t>companies and treasury centers (of a non-financial group)</a:t>
            </a:r>
            <a:endParaRPr lang="fr-CH" sz="1400"/>
          </a:p>
          <a:p>
            <a:pPr marL="702900" lvl="1" indent="-342900">
              <a:buFont typeface="+mj-lt"/>
              <a:buAutoNum type="alphaLcPeriod"/>
            </a:pPr>
            <a:r>
              <a:rPr lang="en-US" sz="1400"/>
              <a:t>Non-profit organization</a:t>
            </a:r>
            <a:endParaRPr lang="fr-CH" sz="1400"/>
          </a:p>
          <a:p>
            <a:pPr lvl="2"/>
            <a:r>
              <a:rPr lang="en-US" sz="1400"/>
              <a:t>Established for religious, charitable, scientific, artistic purposes</a:t>
            </a:r>
            <a:endParaRPr lang="fr-CH" sz="1400"/>
          </a:p>
          <a:p>
            <a:pPr lvl="2"/>
            <a:r>
              <a:rPr lang="en-US" sz="1400"/>
              <a:t>Exempt from tax in its country of residence</a:t>
            </a:r>
            <a:endParaRPr lang="fr-CH" sz="1400"/>
          </a:p>
          <a:p>
            <a:pPr marL="0" indent="0">
              <a:buNone/>
            </a:pPr>
            <a:r>
              <a:rPr lang="en-US" sz="1400" smtClean="0"/>
              <a:t> </a:t>
            </a:r>
          </a:p>
          <a:p>
            <a:pPr marL="363538" indent="0">
              <a:buNone/>
            </a:pPr>
            <a:r>
              <a:rPr lang="en-US" sz="1400" smtClean="0"/>
              <a:t>Active </a:t>
            </a:r>
            <a:r>
              <a:rPr lang="en-US" sz="1400"/>
              <a:t>NFFE </a:t>
            </a:r>
            <a:r>
              <a:rPr lang="en-US" sz="1400" smtClean="0"/>
              <a:t>accounts are </a:t>
            </a:r>
            <a:r>
              <a:rPr lang="en-US" sz="1400"/>
              <a:t>deemed not to be U.S. Accounts. No reporting and no withholding is required. A</a:t>
            </a:r>
            <a:r>
              <a:rPr lang="en-US" sz="1400" smtClean="0"/>
              <a:t>ccounts do not need to </a:t>
            </a:r>
            <a:r>
              <a:rPr lang="en-US" sz="1400"/>
              <a:t>be considered when applying procedures to identify U.S. Persons</a:t>
            </a:r>
            <a:r>
              <a:rPr lang="en-US" sz="1400" smtClean="0"/>
              <a:t>.</a:t>
            </a:r>
          </a:p>
        </p:txBody>
      </p:sp>
    </p:spTree>
    <p:extLst>
      <p:ext uri="{BB962C8B-B14F-4D97-AF65-F5344CB8AC3E}">
        <p14:creationId xmlns:p14="http://schemas.microsoft.com/office/powerpoint/2010/main" xmlns="" val="30276003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custDataLst>
              <p:tags r:id="rId1"/>
            </p:custDataLst>
          </p:nvPr>
        </p:nvSpPr>
        <p:spPr>
          <a:xfrm>
            <a:off x="428625" y="2654618"/>
            <a:ext cx="8391525" cy="365760"/>
          </a:xfrm>
          <a:prstGeom prst="rect">
            <a:avLst/>
          </a:prstGeom>
          <a:solidFill>
            <a:srgbClr val="981020"/>
          </a:solidFill>
          <a:ln w="25400" cap="flat" cmpd="sng" algn="ctr">
            <a:noFill/>
            <a:prstDash val="solid"/>
          </a:ln>
          <a:effectLst/>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Table of Contents</a:t>
            </a:r>
            <a:endParaRPr lang="en-US"/>
          </a:p>
        </p:txBody>
      </p:sp>
      <p:sp>
        <p:nvSpPr>
          <p:cNvPr id="3" name="Text Placeholder 2"/>
          <p:cNvSpPr>
            <a:spLocks noGrp="1"/>
          </p:cNvSpPr>
          <p:nvPr>
            <p:ph type="body" sz="quarter" idx="10"/>
          </p:nvPr>
        </p:nvSpPr>
        <p:spPr/>
        <p:txBody>
          <a:bodyPr/>
          <a:lstStyle/>
          <a:p>
            <a:r>
              <a:rPr lang="en-US" smtClean="0"/>
              <a:t>Introduction</a:t>
            </a:r>
          </a:p>
          <a:p>
            <a:r>
              <a:rPr lang="en-US" smtClean="0"/>
              <a:t>Classification of entities (FFI vs. NFFE)</a:t>
            </a:r>
          </a:p>
          <a:p>
            <a:r>
              <a:rPr lang="en-US" smtClean="0"/>
              <a:t>Compliance method</a:t>
            </a:r>
          </a:p>
          <a:p>
            <a:pPr>
              <a:buClr>
                <a:srgbClr val="FFFFFF"/>
              </a:buClr>
            </a:pPr>
            <a:r>
              <a:rPr lang="en-US" smtClean="0">
                <a:solidFill>
                  <a:srgbClr val="FFFFFF"/>
                </a:solidFill>
              </a:rPr>
              <a:t>Due diligence</a:t>
            </a:r>
          </a:p>
          <a:p>
            <a:r>
              <a:rPr lang="en-US" smtClean="0"/>
              <a:t>FATCA documentation</a:t>
            </a:r>
          </a:p>
          <a:p>
            <a:r>
              <a:rPr lang="en-US" smtClean="0"/>
              <a:t>Reporting</a:t>
            </a:r>
          </a:p>
          <a:p>
            <a:r>
              <a:rPr lang="en-US" smtClean="0"/>
              <a:t>Treaty Requests</a:t>
            </a:r>
          </a:p>
          <a:p>
            <a:r>
              <a:rPr lang="en-US" smtClean="0"/>
              <a:t>Responsible officer certification</a:t>
            </a:r>
          </a:p>
          <a:p>
            <a:endParaRPr lang="en-US"/>
          </a:p>
        </p:txBody>
      </p:sp>
    </p:spTree>
    <p:extLst>
      <p:ext uri="{BB962C8B-B14F-4D97-AF65-F5344CB8AC3E}">
        <p14:creationId xmlns:p14="http://schemas.microsoft.com/office/powerpoint/2010/main" xmlns="" val="1595728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44008" y="4005064"/>
            <a:ext cx="4248472" cy="1152128"/>
          </a:xfrm>
          <a:prstGeom prst="rect">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2" name="Title 1"/>
          <p:cNvSpPr>
            <a:spLocks noGrp="1"/>
          </p:cNvSpPr>
          <p:nvPr>
            <p:ph type="title"/>
          </p:nvPr>
        </p:nvSpPr>
        <p:spPr/>
        <p:txBody>
          <a:bodyPr/>
          <a:lstStyle/>
          <a:p>
            <a:r>
              <a:rPr lang="en-US" b="1" smtClean="0"/>
              <a:t>Due DiIligence</a:t>
            </a:r>
            <a:endParaRPr lang="en-US" b="1"/>
          </a:p>
        </p:txBody>
      </p:sp>
      <p:sp>
        <p:nvSpPr>
          <p:cNvPr id="3" name="Text Placeholder 2"/>
          <p:cNvSpPr>
            <a:spLocks noGrp="1"/>
          </p:cNvSpPr>
          <p:nvPr>
            <p:ph type="body" sz="quarter" idx="13"/>
          </p:nvPr>
        </p:nvSpPr>
        <p:spPr>
          <a:xfrm>
            <a:off x="428625" y="1844824"/>
            <a:ext cx="3855343" cy="3024336"/>
          </a:xfrm>
        </p:spPr>
        <p:txBody>
          <a:bodyPr>
            <a:normAutofit fontScale="92500" lnSpcReduction="10000"/>
          </a:bodyPr>
          <a:lstStyle/>
          <a:p>
            <a:pPr marL="0" indent="0">
              <a:buNone/>
            </a:pPr>
            <a:r>
              <a:rPr lang="en-US" sz="1700" b="1" smtClean="0"/>
              <a:t>U.S. Indicia</a:t>
            </a:r>
            <a:endParaRPr lang="fr-CH" sz="1700" b="1" smtClean="0"/>
          </a:p>
          <a:p>
            <a:pPr lvl="0">
              <a:buFont typeface="+mj-lt"/>
              <a:buAutoNum type="arabicPeriod"/>
            </a:pPr>
            <a:r>
              <a:rPr lang="en-US" sz="1400" smtClean="0"/>
              <a:t>U.S. citizen or resident; </a:t>
            </a:r>
            <a:endParaRPr lang="fr-CH" sz="1400" smtClean="0"/>
          </a:p>
          <a:p>
            <a:pPr lvl="0">
              <a:buFont typeface="+mj-lt"/>
              <a:buAutoNum type="arabicPeriod"/>
            </a:pPr>
            <a:r>
              <a:rPr lang="en-US" sz="1400" smtClean="0"/>
              <a:t>U.S. place of birth; </a:t>
            </a:r>
            <a:endParaRPr lang="fr-CH" sz="1400" smtClean="0"/>
          </a:p>
          <a:p>
            <a:pPr lvl="0">
              <a:buFont typeface="+mj-lt"/>
              <a:buAutoNum type="arabicPeriod"/>
            </a:pPr>
            <a:r>
              <a:rPr lang="en-US" sz="1400" smtClean="0"/>
              <a:t>U.S. mailing or residence address (including a U.S. PO box or “in-care-of”); </a:t>
            </a:r>
            <a:endParaRPr lang="fr-CH" sz="1400" smtClean="0"/>
          </a:p>
          <a:p>
            <a:pPr lvl="0">
              <a:buFont typeface="+mj-lt"/>
              <a:buAutoNum type="arabicPeriod"/>
            </a:pPr>
            <a:r>
              <a:rPr lang="en-US" sz="1400" smtClean="0"/>
              <a:t>U.S. telephone number; </a:t>
            </a:r>
            <a:endParaRPr lang="fr-CH" sz="1400" smtClean="0"/>
          </a:p>
          <a:p>
            <a:pPr lvl="0">
              <a:buFont typeface="+mj-lt"/>
              <a:buAutoNum type="arabicPeriod"/>
            </a:pPr>
            <a:r>
              <a:rPr lang="en-US" sz="1400" smtClean="0"/>
              <a:t>Standing instructions to transfer funds to an account maintained in the U.S.; </a:t>
            </a:r>
            <a:endParaRPr lang="fr-CH" sz="1400" smtClean="0"/>
          </a:p>
          <a:p>
            <a:pPr lvl="0">
              <a:buFont typeface="+mj-lt"/>
              <a:buAutoNum type="arabicPeriod"/>
            </a:pPr>
            <a:r>
              <a:rPr lang="en-US" sz="1400" smtClean="0"/>
              <a:t>Currently effective power of attorney or signatory authority granted to a person with a U.S. address; or </a:t>
            </a:r>
            <a:endParaRPr lang="fr-CH" sz="1400" smtClean="0"/>
          </a:p>
          <a:p>
            <a:pPr lvl="0">
              <a:buFont typeface="+mj-lt"/>
              <a:buAutoNum type="arabicPeriod"/>
            </a:pPr>
            <a:r>
              <a:rPr lang="en-US" sz="1400" smtClean="0"/>
              <a:t>An “in-care-of” or “hold mail” address that is the sole address on file</a:t>
            </a:r>
          </a:p>
          <a:p>
            <a:pPr lvl="0">
              <a:buFont typeface="+mj-lt"/>
              <a:buAutoNum type="arabicPeriod"/>
            </a:pPr>
            <a:endParaRPr lang="fr-CH" sz="1400" smtClean="0"/>
          </a:p>
          <a:p>
            <a:pPr marL="0" indent="0">
              <a:buNone/>
            </a:pPr>
            <a:endParaRPr lang="en-US" sz="1400"/>
          </a:p>
        </p:txBody>
      </p:sp>
      <p:sp>
        <p:nvSpPr>
          <p:cNvPr id="4" name="Text Placeholder 2"/>
          <p:cNvSpPr txBox="1"/>
          <p:nvPr/>
        </p:nvSpPr>
        <p:spPr>
          <a:xfrm>
            <a:off x="4644008" y="1844824"/>
            <a:ext cx="4104456" cy="2160240"/>
          </a:xfrm>
          <a:prstGeom prst="rect">
            <a:avLst/>
          </a:prstGeom>
        </p:spPr>
        <p:txBody>
          <a:bodyPr vert="horz" lIns="0" tIns="0" rIns="0" bIns="0" numCol="1" rtlCol="0">
            <a:normAutofit/>
          </a:bodyPr>
          <a:lstStyle>
            <a:lvl1pPr marL="360000" indent="-360000" algn="l" defTabSz="914400" rtl="0" eaLnBrk="1" latinLnBrk="0" hangingPunct="1">
              <a:lnSpc>
                <a:spcPct val="120000"/>
              </a:lnSpc>
              <a:spcBef>
                <a:spcPct val="0"/>
              </a:spcBef>
              <a:buClr>
                <a:srgbClr val="981020"/>
              </a:buClr>
              <a:buFontTx/>
              <a:buChar char="&gt;"/>
              <a:defRPr sz="2000" kern="1200">
                <a:solidFill>
                  <a:schemeClr val="tx1"/>
                </a:solidFill>
                <a:latin typeface="Arial" pitchFamily="34" charset="0"/>
                <a:ea typeface="+mn-ea"/>
                <a:cs typeface="Arial" pitchFamily="34" charset="0"/>
              </a:defRPr>
            </a:lvl1pPr>
            <a:lvl2pPr marL="612000" indent="-252000" algn="l" defTabSz="914400" rtl="0" eaLnBrk="1" latinLnBrk="0" hangingPunct="1">
              <a:lnSpc>
                <a:spcPct val="120000"/>
              </a:lnSpc>
              <a:spcBef>
                <a:spcPct val="0"/>
              </a:spcBef>
              <a:buClrTx/>
              <a:buFontTx/>
              <a:buChar char="&gt;"/>
              <a:defRPr sz="1800" kern="1200">
                <a:solidFill>
                  <a:schemeClr val="tx1"/>
                </a:solidFill>
                <a:latin typeface="Arial" pitchFamily="34" charset="0"/>
                <a:ea typeface="+mn-ea"/>
                <a:cs typeface="Arial" pitchFamily="34" charset="0"/>
              </a:defRPr>
            </a:lvl2pPr>
            <a:lvl3pPr marL="806400" indent="-180000" algn="l" defTabSz="914400" rtl="0" eaLnBrk="1" latinLnBrk="0" hangingPunct="1">
              <a:lnSpc>
                <a:spcPct val="120000"/>
              </a:lnSpc>
              <a:spcBef>
                <a:spcPct val="0"/>
              </a:spcBef>
              <a:buClrTx/>
              <a:buFontTx/>
              <a:buChar char="&gt;"/>
              <a:defRPr sz="1800" kern="1200">
                <a:solidFill>
                  <a:schemeClr val="tx1"/>
                </a:solidFill>
                <a:latin typeface="Arial" pitchFamily="34" charset="0"/>
                <a:ea typeface="+mn-ea"/>
                <a:cs typeface="Arial" pitchFamily="34" charset="0"/>
              </a:defRPr>
            </a:lvl3pPr>
            <a:lvl4pPr marL="806400" indent="0" algn="l" defTabSz="914400" rtl="0" eaLnBrk="1" latinLnBrk="0" hangingPunct="1">
              <a:lnSpc>
                <a:spcPct val="120000"/>
              </a:lnSpc>
              <a:spcBef>
                <a:spcPct val="0"/>
              </a:spcBef>
              <a:buClrTx/>
              <a:buFontTx/>
              <a:buNone/>
              <a:defRPr sz="1800" kern="1200">
                <a:solidFill>
                  <a:schemeClr val="tx1"/>
                </a:solidFill>
                <a:latin typeface="Arial" pitchFamily="34" charset="0"/>
                <a:ea typeface="+mn-ea"/>
                <a:cs typeface="Arial" pitchFamily="34" charset="0"/>
              </a:defRPr>
            </a:lvl4pPr>
            <a:lvl5pPr marL="806400" indent="0" algn="l" defTabSz="914400" rtl="0" eaLnBrk="1" latinLnBrk="0" hangingPunct="1">
              <a:lnSpc>
                <a:spcPct val="120000"/>
              </a:lnSpc>
              <a:spcBef>
                <a:spcPct val="0"/>
              </a:spcBef>
              <a:buClrTx/>
              <a:buFontTx/>
              <a:buNone/>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CH" sz="1400" b="1" smtClean="0"/>
              <a:t>Curative documents </a:t>
            </a:r>
          </a:p>
          <a:p>
            <a:pPr>
              <a:buFont typeface="+mj-lt"/>
              <a:buAutoNum type="arabicPeriod"/>
            </a:pPr>
            <a:r>
              <a:rPr lang="fr-CH" sz="1300" smtClean="0"/>
              <a:t>Self-certification; and/or</a:t>
            </a:r>
          </a:p>
          <a:p>
            <a:pPr>
              <a:buFont typeface="+mj-lt"/>
              <a:buAutoNum type="arabicPeriod"/>
            </a:pPr>
            <a:r>
              <a:rPr lang="fr-CH" sz="1300" smtClean="0"/>
              <a:t>Documentary evidence; and/or</a:t>
            </a:r>
          </a:p>
          <a:p>
            <a:pPr>
              <a:buFont typeface="+mj-lt"/>
              <a:buAutoNum type="arabicPeriod"/>
            </a:pPr>
            <a:r>
              <a:rPr lang="fr-CH" sz="1300" smtClean="0"/>
              <a:t>Additional documents (e.g. certificate of loss of nationality, evidence that a person is not a beneficial owner); and/or</a:t>
            </a:r>
          </a:p>
          <a:p>
            <a:pPr>
              <a:buFont typeface="+mj-lt"/>
              <a:buAutoNum type="arabicPeriod"/>
            </a:pPr>
            <a:r>
              <a:rPr lang="fr-CH" sz="1300" smtClean="0"/>
              <a:t>Reasonable written explanation supporting claim of foreign status</a:t>
            </a:r>
          </a:p>
          <a:p>
            <a:pPr marL="0" indent="0">
              <a:buFontTx/>
              <a:buNone/>
            </a:pPr>
            <a:endParaRPr lang="en-US" sz="1400" smtClean="0"/>
          </a:p>
        </p:txBody>
      </p:sp>
      <p:sp>
        <p:nvSpPr>
          <p:cNvPr id="5" name="Text Placeholder 2"/>
          <p:cNvSpPr txBox="1"/>
          <p:nvPr/>
        </p:nvSpPr>
        <p:spPr>
          <a:xfrm>
            <a:off x="4716016" y="4077072"/>
            <a:ext cx="4032448" cy="2160240"/>
          </a:xfrm>
          <a:prstGeom prst="rect">
            <a:avLst/>
          </a:prstGeom>
        </p:spPr>
        <p:txBody>
          <a:bodyPr vert="horz" lIns="0" tIns="0" rIns="0" bIns="0" numCol="1" rtlCol="0">
            <a:normAutofit/>
          </a:bodyPr>
          <a:lstStyle>
            <a:lvl1pPr marL="360000" indent="-360000" algn="l" defTabSz="914400" rtl="0" eaLnBrk="1" latinLnBrk="0" hangingPunct="1">
              <a:lnSpc>
                <a:spcPct val="120000"/>
              </a:lnSpc>
              <a:spcBef>
                <a:spcPct val="0"/>
              </a:spcBef>
              <a:buClr>
                <a:srgbClr val="981020"/>
              </a:buClr>
              <a:buFontTx/>
              <a:buChar char="&gt;"/>
              <a:defRPr sz="2000" kern="1200">
                <a:solidFill>
                  <a:schemeClr val="tx1"/>
                </a:solidFill>
                <a:latin typeface="Arial" pitchFamily="34" charset="0"/>
                <a:ea typeface="+mn-ea"/>
                <a:cs typeface="Arial" pitchFamily="34" charset="0"/>
              </a:defRPr>
            </a:lvl1pPr>
            <a:lvl2pPr marL="612000" indent="-252000" algn="l" defTabSz="914400" rtl="0" eaLnBrk="1" latinLnBrk="0" hangingPunct="1">
              <a:lnSpc>
                <a:spcPct val="120000"/>
              </a:lnSpc>
              <a:spcBef>
                <a:spcPct val="0"/>
              </a:spcBef>
              <a:buClrTx/>
              <a:buFontTx/>
              <a:buChar char="&gt;"/>
              <a:defRPr sz="1800" kern="1200">
                <a:solidFill>
                  <a:schemeClr val="tx1"/>
                </a:solidFill>
                <a:latin typeface="Arial" pitchFamily="34" charset="0"/>
                <a:ea typeface="+mn-ea"/>
                <a:cs typeface="Arial" pitchFamily="34" charset="0"/>
              </a:defRPr>
            </a:lvl2pPr>
            <a:lvl3pPr marL="806400" indent="-180000" algn="l" defTabSz="914400" rtl="0" eaLnBrk="1" latinLnBrk="0" hangingPunct="1">
              <a:lnSpc>
                <a:spcPct val="120000"/>
              </a:lnSpc>
              <a:spcBef>
                <a:spcPct val="0"/>
              </a:spcBef>
              <a:buClrTx/>
              <a:buFontTx/>
              <a:buChar char="&gt;"/>
              <a:defRPr sz="1800" kern="1200">
                <a:solidFill>
                  <a:schemeClr val="tx1"/>
                </a:solidFill>
                <a:latin typeface="Arial" pitchFamily="34" charset="0"/>
                <a:ea typeface="+mn-ea"/>
                <a:cs typeface="Arial" pitchFamily="34" charset="0"/>
              </a:defRPr>
            </a:lvl3pPr>
            <a:lvl4pPr marL="806400" indent="0" algn="l" defTabSz="914400" rtl="0" eaLnBrk="1" latinLnBrk="0" hangingPunct="1">
              <a:lnSpc>
                <a:spcPct val="120000"/>
              </a:lnSpc>
              <a:spcBef>
                <a:spcPct val="0"/>
              </a:spcBef>
              <a:buClrTx/>
              <a:buFontTx/>
              <a:buNone/>
              <a:defRPr sz="1800" kern="1200">
                <a:solidFill>
                  <a:schemeClr val="tx1"/>
                </a:solidFill>
                <a:latin typeface="Arial" pitchFamily="34" charset="0"/>
                <a:ea typeface="+mn-ea"/>
                <a:cs typeface="Arial" pitchFamily="34" charset="0"/>
              </a:defRPr>
            </a:lvl4pPr>
            <a:lvl5pPr marL="806400" indent="0" algn="l" defTabSz="914400" rtl="0" eaLnBrk="1" latinLnBrk="0" hangingPunct="1">
              <a:lnSpc>
                <a:spcPct val="120000"/>
              </a:lnSpc>
              <a:spcBef>
                <a:spcPct val="0"/>
              </a:spcBef>
              <a:buClrTx/>
              <a:buFontTx/>
              <a:buNone/>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00" b="1" smtClean="0">
                <a:solidFill>
                  <a:schemeClr val="bg1"/>
                </a:solidFill>
              </a:rPr>
              <a:t>An FFI </a:t>
            </a:r>
            <a:r>
              <a:rPr lang="en-US" sz="1300" b="1">
                <a:solidFill>
                  <a:schemeClr val="bg1"/>
                </a:solidFill>
              </a:rPr>
              <a:t>may not rely on a self-certification or documentary evidence if the FFI knows or has reason to know that the self-certification or documentary evidence is incorrect or unreliable</a:t>
            </a:r>
          </a:p>
          <a:p>
            <a:pPr marL="0" indent="0">
              <a:buFontTx/>
              <a:buNone/>
            </a:pPr>
            <a:endParaRPr lang="en-US" sz="1300" smtClean="0"/>
          </a:p>
        </p:txBody>
      </p:sp>
    </p:spTree>
    <p:extLst>
      <p:ext uri="{BB962C8B-B14F-4D97-AF65-F5344CB8AC3E}">
        <p14:creationId xmlns:p14="http://schemas.microsoft.com/office/powerpoint/2010/main" xmlns="" val="16360605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custDataLst>
              <p:tags r:id="rId1"/>
            </p:custDataLst>
          </p:nvPr>
        </p:nvSpPr>
        <p:spPr>
          <a:xfrm>
            <a:off x="428625" y="3020378"/>
            <a:ext cx="8391525" cy="365760"/>
          </a:xfrm>
          <a:prstGeom prst="rect">
            <a:avLst/>
          </a:prstGeom>
          <a:solidFill>
            <a:srgbClr val="981020"/>
          </a:solidFill>
          <a:ln w="25400" cap="flat" cmpd="sng" algn="ctr">
            <a:noFill/>
            <a:prstDash val="solid"/>
          </a:ln>
          <a:effectLst/>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Table of Contents</a:t>
            </a:r>
            <a:endParaRPr lang="en-US"/>
          </a:p>
        </p:txBody>
      </p:sp>
      <p:sp>
        <p:nvSpPr>
          <p:cNvPr id="3" name="Text Placeholder 2"/>
          <p:cNvSpPr>
            <a:spLocks noGrp="1"/>
          </p:cNvSpPr>
          <p:nvPr>
            <p:ph type="body" sz="quarter" idx="10"/>
          </p:nvPr>
        </p:nvSpPr>
        <p:spPr/>
        <p:txBody>
          <a:bodyPr/>
          <a:lstStyle/>
          <a:p>
            <a:r>
              <a:rPr lang="en-US" smtClean="0"/>
              <a:t>Introduction</a:t>
            </a:r>
          </a:p>
          <a:p>
            <a:r>
              <a:rPr lang="en-US" smtClean="0"/>
              <a:t>Classification of entities (FFI vs. NFFE)</a:t>
            </a:r>
          </a:p>
          <a:p>
            <a:r>
              <a:rPr lang="en-US" smtClean="0"/>
              <a:t>Compliance method</a:t>
            </a:r>
          </a:p>
          <a:p>
            <a:r>
              <a:rPr lang="en-US" smtClean="0"/>
              <a:t>Due diligence</a:t>
            </a:r>
          </a:p>
          <a:p>
            <a:pPr>
              <a:buClr>
                <a:srgbClr val="FFFFFF"/>
              </a:buClr>
            </a:pPr>
            <a:r>
              <a:rPr lang="en-US" smtClean="0">
                <a:solidFill>
                  <a:srgbClr val="FFFFFF"/>
                </a:solidFill>
              </a:rPr>
              <a:t>FATCA documentation</a:t>
            </a:r>
          </a:p>
          <a:p>
            <a:r>
              <a:rPr lang="en-US" smtClean="0"/>
              <a:t>Reporting</a:t>
            </a:r>
          </a:p>
          <a:p>
            <a:r>
              <a:rPr lang="en-US" smtClean="0"/>
              <a:t>Treaty Requests</a:t>
            </a:r>
          </a:p>
          <a:p>
            <a:r>
              <a:rPr lang="en-US" smtClean="0"/>
              <a:t>Responsible officer certification</a:t>
            </a:r>
          </a:p>
          <a:p>
            <a:endParaRPr lang="en-US"/>
          </a:p>
        </p:txBody>
      </p:sp>
    </p:spTree>
    <p:extLst>
      <p:ext uri="{BB962C8B-B14F-4D97-AF65-F5344CB8AC3E}">
        <p14:creationId xmlns:p14="http://schemas.microsoft.com/office/powerpoint/2010/main" xmlns="" val="29219001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FATCA Documentation</a:t>
            </a:r>
            <a:endParaRPr lang="en-US" b="1"/>
          </a:p>
        </p:txBody>
      </p:sp>
      <p:pic>
        <p:nvPicPr>
          <p:cNvPr id="2050" name="Picture 2"/>
          <p:cNvPicPr>
            <a:picLocks noChangeAspect="1" noChangeArrowheads="1"/>
          </p:cNvPicPr>
          <p:nvPr/>
        </p:nvPicPr>
        <p:blipFill>
          <a:blip r:embed="rId3" cstate="print"/>
          <a:srcRect/>
          <a:stretch>
            <a:fillRect/>
          </a:stretch>
        </p:blipFill>
        <p:spPr>
          <a:xfrm>
            <a:off x="4499992" y="1154999"/>
            <a:ext cx="4215060" cy="50103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TextBox 6"/>
          <p:cNvSpPr txBox="1"/>
          <p:nvPr/>
        </p:nvSpPr>
        <p:spPr>
          <a:xfrm>
            <a:off x="539552" y="1412776"/>
            <a:ext cx="3816424" cy="3693319"/>
          </a:xfrm>
          <a:prstGeom prst="rect">
            <a:avLst/>
          </a:prstGeom>
          <a:noFill/>
        </p:spPr>
        <p:txBody>
          <a:bodyPr wrap="square" rtlCol="0">
            <a:spAutoFit/>
          </a:bodyPr>
          <a:lstStyle/>
          <a:p>
            <a:r>
              <a:rPr lang="en-US" b="1" smtClean="0"/>
              <a:t>Withholding certificates</a:t>
            </a:r>
          </a:p>
          <a:p>
            <a:pPr marL="285750" indent="-285750">
              <a:buFont typeface="Wingdings" panose="05000000000000000000" pitchFamily="2" charset="2"/>
              <a:buChar char="Ø"/>
            </a:pPr>
            <a:r>
              <a:rPr lang="en-US" smtClean="0"/>
              <a:t>U.S. Person</a:t>
            </a:r>
          </a:p>
          <a:p>
            <a:pPr marL="742950" lvl="1" indent="-285750">
              <a:buFont typeface="Wingdings" panose="05000000000000000000" pitchFamily="2" charset="2"/>
              <a:buChar char="Ø"/>
            </a:pPr>
            <a:r>
              <a:rPr lang="en-US" smtClean="0"/>
              <a:t>W-9</a:t>
            </a:r>
          </a:p>
          <a:p>
            <a:pPr marL="285750" indent="-285750">
              <a:buFont typeface="Wingdings" panose="05000000000000000000" pitchFamily="2" charset="2"/>
              <a:buChar char="Ø"/>
            </a:pPr>
            <a:r>
              <a:rPr lang="en-US" smtClean="0"/>
              <a:t>Non-U.S. Person</a:t>
            </a:r>
          </a:p>
          <a:p>
            <a:pPr marL="742950" lvl="1" indent="-285750">
              <a:buFont typeface="Wingdings" panose="05000000000000000000" pitchFamily="2" charset="2"/>
              <a:buChar char="Ø"/>
            </a:pPr>
            <a:r>
              <a:rPr lang="en-US" smtClean="0"/>
              <a:t>W-8BEN (Individual)</a:t>
            </a:r>
          </a:p>
          <a:p>
            <a:pPr marL="742950" lvl="1" indent="-285750">
              <a:buFont typeface="Wingdings" panose="05000000000000000000" pitchFamily="2" charset="2"/>
              <a:buChar char="Ø"/>
            </a:pPr>
            <a:r>
              <a:rPr lang="en-US" smtClean="0"/>
              <a:t>W-8BEN-E (Entity)</a:t>
            </a:r>
          </a:p>
          <a:p>
            <a:pPr marL="742950" lvl="1" indent="-285750">
              <a:buFont typeface="Wingdings" panose="05000000000000000000" pitchFamily="2" charset="2"/>
              <a:buChar char="Ø"/>
            </a:pPr>
            <a:r>
              <a:rPr lang="en-US" smtClean="0"/>
              <a:t>W-8IMY (QI-related)</a:t>
            </a:r>
          </a:p>
          <a:p>
            <a:pPr marL="285750" indent="-285750">
              <a:buFont typeface="Wingdings" panose="05000000000000000000" pitchFamily="2" charset="2"/>
              <a:buChar char="Ø"/>
            </a:pPr>
            <a:r>
              <a:rPr lang="en-US" smtClean="0"/>
              <a:t>Instructions</a:t>
            </a:r>
          </a:p>
          <a:p>
            <a:pPr marL="285750" indent="-285750">
              <a:buFont typeface="Wingdings" panose="05000000000000000000" pitchFamily="2" charset="2"/>
              <a:buChar char="Ø"/>
            </a:pPr>
            <a:r>
              <a:rPr lang="en-US" smtClean="0"/>
              <a:t>French / German Translations</a:t>
            </a:r>
          </a:p>
          <a:p>
            <a:pPr marL="285750" indent="-285750">
              <a:buFont typeface="Wingdings" panose="05000000000000000000" pitchFamily="2" charset="2"/>
              <a:buChar char="Ø"/>
            </a:pPr>
            <a:r>
              <a:rPr lang="en-US" smtClean="0"/>
              <a:t>Signature by proxy</a:t>
            </a:r>
          </a:p>
          <a:p>
            <a:pPr marL="285750" indent="-285750">
              <a:buFont typeface="Wingdings" panose="05000000000000000000" pitchFamily="2" charset="2"/>
              <a:buChar char="Ø"/>
            </a:pPr>
            <a:r>
              <a:rPr lang="en-US" smtClean="0"/>
              <a:t>Validity</a:t>
            </a:r>
          </a:p>
          <a:p>
            <a:pPr marL="285750" indent="-285750">
              <a:buFont typeface="Wingdings" panose="05000000000000000000" pitchFamily="2" charset="2"/>
              <a:buChar char="Ø"/>
            </a:pPr>
            <a:r>
              <a:rPr lang="en-US" smtClean="0"/>
              <a:t>Electronic transmission</a:t>
            </a:r>
          </a:p>
          <a:p>
            <a:pPr marL="285750" indent="-285750">
              <a:buFont typeface="Wingdings" panose="05000000000000000000" pitchFamily="2" charset="2"/>
              <a:buChar char="Ø"/>
            </a:pPr>
            <a:endParaRPr lang="en-US"/>
          </a:p>
        </p:txBody>
      </p:sp>
    </p:spTree>
    <p:extLst>
      <p:ext uri="{BB962C8B-B14F-4D97-AF65-F5344CB8AC3E}">
        <p14:creationId xmlns:p14="http://schemas.microsoft.com/office/powerpoint/2010/main" xmlns="" val="34069114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FATCA documentation</a:t>
            </a:r>
            <a:endParaRPr lang="en-US"/>
          </a:p>
        </p:txBody>
      </p:sp>
      <p:sp>
        <p:nvSpPr>
          <p:cNvPr id="3" name="Text Placeholder 2"/>
          <p:cNvSpPr>
            <a:spLocks noGrp="1"/>
          </p:cNvSpPr>
          <p:nvPr>
            <p:ph type="body" sz="quarter" idx="13"/>
          </p:nvPr>
        </p:nvSpPr>
        <p:spPr>
          <a:xfrm>
            <a:off x="428625" y="1268760"/>
            <a:ext cx="8391525" cy="4535487"/>
          </a:xfrm>
        </p:spPr>
        <p:txBody>
          <a:bodyPr>
            <a:normAutofit/>
          </a:bodyPr>
          <a:lstStyle/>
          <a:p>
            <a:pPr marL="0" indent="0">
              <a:buNone/>
            </a:pPr>
            <a:r>
              <a:rPr lang="en-US" sz="1800" b="1"/>
              <a:t>Self-certification - U.S. tax status </a:t>
            </a:r>
            <a:r>
              <a:rPr lang="en-US" sz="1800" b="1" smtClean="0"/>
              <a:t>declaration</a:t>
            </a:r>
            <a:endParaRPr lang="fr-CH" sz="1800"/>
          </a:p>
          <a:p>
            <a:r>
              <a:rPr lang="en-US" sz="1600" smtClean="0"/>
              <a:t>Aims </a:t>
            </a:r>
            <a:r>
              <a:rPr lang="en-US" sz="1600"/>
              <a:t>at determining whether a person is subject to U.S. tax on worldwide income:</a:t>
            </a:r>
            <a:endParaRPr lang="fr-CH" sz="1600"/>
          </a:p>
          <a:p>
            <a:pPr lvl="2"/>
            <a:r>
              <a:rPr lang="en-US" sz="1600" smtClean="0"/>
              <a:t>U.S</a:t>
            </a:r>
            <a:r>
              <a:rPr lang="en-US" sz="1600"/>
              <a:t>. citizen (including dual </a:t>
            </a:r>
            <a:r>
              <a:rPr lang="en-US" sz="1600" smtClean="0"/>
              <a:t>citizens)</a:t>
            </a:r>
            <a:endParaRPr lang="fr-CH" sz="1600"/>
          </a:p>
          <a:p>
            <a:pPr lvl="2"/>
            <a:r>
              <a:rPr lang="en-US" sz="1600" smtClean="0"/>
              <a:t>U.S</a:t>
            </a:r>
            <a:r>
              <a:rPr lang="en-US" sz="1600"/>
              <a:t>. resident (green card, substantial presence test)</a:t>
            </a:r>
            <a:endParaRPr lang="fr-CH" sz="1600"/>
          </a:p>
          <a:p>
            <a:pPr lvl="2"/>
            <a:r>
              <a:rPr lang="en-US" sz="1600" smtClean="0"/>
              <a:t>Subject </a:t>
            </a:r>
            <a:r>
              <a:rPr lang="en-US" sz="1600"/>
              <a:t>to U.S. tax for other </a:t>
            </a:r>
            <a:r>
              <a:rPr lang="en-US" sz="1600" smtClean="0"/>
              <a:t>reasons</a:t>
            </a:r>
            <a:endParaRPr lang="fr-CH" sz="1600"/>
          </a:p>
          <a:p>
            <a:r>
              <a:rPr lang="en-US" sz="1600" smtClean="0"/>
              <a:t>Includes </a:t>
            </a:r>
            <a:r>
              <a:rPr lang="en-US" sz="1600"/>
              <a:t>identification details on the person reviewed</a:t>
            </a:r>
            <a:endParaRPr lang="fr-CH" sz="1600"/>
          </a:p>
          <a:p>
            <a:pPr lvl="2"/>
            <a:r>
              <a:rPr lang="en-US" sz="1600"/>
              <a:t>Place of </a:t>
            </a:r>
            <a:r>
              <a:rPr lang="en-US" sz="1600" smtClean="0"/>
              <a:t>birth / Citizenship(s) / Date </a:t>
            </a:r>
            <a:r>
              <a:rPr lang="en-US" sz="1600"/>
              <a:t>of birth</a:t>
            </a:r>
            <a:endParaRPr lang="fr-CH" sz="1600"/>
          </a:p>
          <a:p>
            <a:r>
              <a:rPr lang="en-US" sz="1600" smtClean="0"/>
              <a:t>Includes client’s certification of non U.S. / U.S. status</a:t>
            </a:r>
            <a:endParaRPr lang="fr-CH" sz="1600" smtClean="0"/>
          </a:p>
          <a:p>
            <a:r>
              <a:rPr lang="en-US" sz="1600" smtClean="0"/>
              <a:t>Includes </a:t>
            </a:r>
            <a:r>
              <a:rPr lang="en-US" sz="1600"/>
              <a:t>undertaking to inform </a:t>
            </a:r>
            <a:r>
              <a:rPr lang="en-US" sz="1600" smtClean="0"/>
              <a:t>the FFI in </a:t>
            </a:r>
            <a:r>
              <a:rPr lang="en-US" sz="1600"/>
              <a:t>case of change of </a:t>
            </a:r>
            <a:r>
              <a:rPr lang="en-US" sz="1600" smtClean="0"/>
              <a:t>circumstances</a:t>
            </a:r>
          </a:p>
          <a:p>
            <a:endParaRPr lang="en-US" sz="1600"/>
          </a:p>
          <a:p>
            <a:r>
              <a:rPr lang="en-US" sz="1600" i="1" smtClean="0"/>
              <a:t>The </a:t>
            </a:r>
            <a:r>
              <a:rPr lang="en-US" sz="1600" i="1"/>
              <a:t>Internal Revenue Service does not require your consent to any provision of this document other than the certifications required to avoid backup withholding</a:t>
            </a:r>
            <a:r>
              <a:rPr lang="en-US" sz="1600" i="1" smtClean="0"/>
              <a:t>.”</a:t>
            </a:r>
          </a:p>
          <a:p>
            <a:endParaRPr lang="en-US" sz="1600" smtClean="0"/>
          </a:p>
          <a:p>
            <a:r>
              <a:rPr lang="en-US" sz="1600" smtClean="0"/>
              <a:t>Specific form for certification of NFFE (Swiss equivalent of W-8BEN-E)</a:t>
            </a:r>
          </a:p>
          <a:p>
            <a:pPr marL="363538" indent="0">
              <a:buNone/>
            </a:pPr>
            <a:endParaRPr lang="fr-CH" sz="1600"/>
          </a:p>
          <a:p>
            <a:pPr marL="0" indent="0">
              <a:buNone/>
            </a:pPr>
            <a:endParaRPr lang="fr-CH" sz="1600"/>
          </a:p>
          <a:p>
            <a:pPr marL="0" indent="0">
              <a:buNone/>
            </a:pPr>
            <a:endParaRPr lang="en-US"/>
          </a:p>
        </p:txBody>
      </p:sp>
    </p:spTree>
    <p:extLst>
      <p:ext uri="{BB962C8B-B14F-4D97-AF65-F5344CB8AC3E}">
        <p14:creationId xmlns:p14="http://schemas.microsoft.com/office/powerpoint/2010/main" xmlns="" val="20984047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FATCA documentation</a:t>
            </a:r>
            <a:endParaRPr lang="en-US"/>
          </a:p>
        </p:txBody>
      </p:sp>
      <p:sp>
        <p:nvSpPr>
          <p:cNvPr id="3" name="Text Placeholder 2"/>
          <p:cNvSpPr>
            <a:spLocks noGrp="1"/>
          </p:cNvSpPr>
          <p:nvPr>
            <p:ph type="body" sz="quarter" idx="13"/>
          </p:nvPr>
        </p:nvSpPr>
        <p:spPr/>
        <p:txBody>
          <a:bodyPr>
            <a:normAutofit/>
          </a:bodyPr>
          <a:lstStyle/>
          <a:p>
            <a:pPr marL="0" indent="0">
              <a:buNone/>
            </a:pPr>
            <a:r>
              <a:rPr lang="fr-CH" sz="1800" b="1"/>
              <a:t>Consent to </a:t>
            </a:r>
            <a:r>
              <a:rPr lang="fr-CH" sz="1800" b="1" smtClean="0"/>
              <a:t>report</a:t>
            </a:r>
            <a:endParaRPr lang="fr-CH" sz="1200"/>
          </a:p>
          <a:p>
            <a:pPr lvl="0"/>
            <a:r>
              <a:rPr lang="en-US" sz="1800"/>
              <a:t>Swiss specific document </a:t>
            </a:r>
            <a:r>
              <a:rPr lang="fr-CH" sz="1800" smtClean="0"/>
              <a:t>(linked with Model II setup)</a:t>
            </a:r>
            <a:endParaRPr lang="fr-CH" sz="1800"/>
          </a:p>
          <a:p>
            <a:pPr lvl="0"/>
            <a:r>
              <a:rPr lang="fr-CH" sz="1800"/>
              <a:t>Standard Content</a:t>
            </a:r>
          </a:p>
          <a:p>
            <a:pPr marL="702900" lvl="1" indent="-342900">
              <a:buFont typeface="+mj-lt"/>
              <a:buAutoNum type="arabicPeriod"/>
            </a:pPr>
            <a:r>
              <a:rPr lang="fr-CH" smtClean="0"/>
              <a:t>Reasons for reporting</a:t>
            </a:r>
            <a:endParaRPr lang="fr-CH"/>
          </a:p>
          <a:p>
            <a:pPr marL="702900" lvl="1" indent="-342900">
              <a:buFont typeface="+mj-lt"/>
              <a:buAutoNum type="arabicPeriod"/>
            </a:pPr>
            <a:r>
              <a:rPr lang="fr-CH" smtClean="0"/>
              <a:t>Description of potential </a:t>
            </a:r>
            <a:r>
              <a:rPr lang="fr-CH"/>
              <a:t>recipients</a:t>
            </a:r>
          </a:p>
          <a:p>
            <a:pPr marL="702900" lvl="1" indent="-342900">
              <a:buFont typeface="+mj-lt"/>
              <a:buAutoNum type="arabicPeriod"/>
            </a:pPr>
            <a:r>
              <a:rPr lang="fr-CH" smtClean="0"/>
              <a:t>Description of covered </a:t>
            </a:r>
            <a:r>
              <a:rPr lang="fr-CH"/>
              <a:t>information</a:t>
            </a:r>
          </a:p>
          <a:p>
            <a:pPr marL="702900" lvl="1" indent="-342900">
              <a:buFont typeface="+mj-lt"/>
              <a:buAutoNum type="arabicPeriod"/>
            </a:pPr>
            <a:r>
              <a:rPr lang="en-US"/>
              <a:t>Release of </a:t>
            </a:r>
            <a:r>
              <a:rPr lang="en-US" smtClean="0"/>
              <a:t>applicable obligation </a:t>
            </a:r>
            <a:r>
              <a:rPr lang="en-US"/>
              <a:t>of </a:t>
            </a:r>
            <a:r>
              <a:rPr lang="en-US" smtClean="0"/>
              <a:t>confidentiality</a:t>
            </a:r>
          </a:p>
          <a:p>
            <a:pPr marL="1168400" lvl="4" indent="-271463">
              <a:buFont typeface="+mj-lt"/>
              <a:buAutoNum type="alphaLcPeriod"/>
            </a:pPr>
            <a:r>
              <a:rPr lang="en-US"/>
              <a:t>C</a:t>
            </a:r>
            <a:r>
              <a:rPr lang="en-US" smtClean="0"/>
              <a:t>ontractual </a:t>
            </a:r>
            <a:r>
              <a:rPr lang="en-US"/>
              <a:t>or </a:t>
            </a:r>
            <a:r>
              <a:rPr lang="en-US" smtClean="0"/>
              <a:t>legal</a:t>
            </a:r>
          </a:p>
          <a:p>
            <a:pPr marL="1168400" lvl="4" indent="-271463">
              <a:buFont typeface="+mj-lt"/>
              <a:buAutoNum type="alphaLcPeriod"/>
            </a:pPr>
            <a:r>
              <a:rPr lang="en-US" smtClean="0"/>
              <a:t>Swiss of foreign</a:t>
            </a:r>
            <a:endParaRPr lang="fr-CH"/>
          </a:p>
          <a:p>
            <a:pPr marL="702900" lvl="1" indent="-342900">
              <a:buFont typeface="+mj-lt"/>
              <a:buAutoNum type="arabicPeriod"/>
            </a:pPr>
            <a:r>
              <a:rPr lang="en-US"/>
              <a:t>Warning that information becomes subject to the laws of the </a:t>
            </a:r>
            <a:r>
              <a:rPr lang="en-US" smtClean="0"/>
              <a:t>US</a:t>
            </a:r>
          </a:p>
          <a:p>
            <a:pPr marL="702900" lvl="1" indent="-342900">
              <a:buFont typeface="+mj-lt"/>
              <a:buAutoNum type="arabicPeriod"/>
            </a:pPr>
            <a:r>
              <a:rPr lang="en-US" smtClean="0"/>
              <a:t>Automatically renewed until revoked in writing</a:t>
            </a:r>
            <a:endParaRPr lang="en-US"/>
          </a:p>
          <a:p>
            <a:pPr marL="702900" lvl="1" indent="-342900">
              <a:buFont typeface="+mj-lt"/>
              <a:buAutoNum type="arabicPeriod"/>
            </a:pPr>
            <a:endParaRPr lang="fr-CH" sz="1050"/>
          </a:p>
          <a:p>
            <a:pPr lvl="0"/>
            <a:endParaRPr lang="fr-CH" sz="1200"/>
          </a:p>
          <a:p>
            <a:endParaRPr lang="en-US" sz="1800"/>
          </a:p>
        </p:txBody>
      </p:sp>
    </p:spTree>
    <p:extLst>
      <p:ext uri="{BB962C8B-B14F-4D97-AF65-F5344CB8AC3E}">
        <p14:creationId xmlns:p14="http://schemas.microsoft.com/office/powerpoint/2010/main" xmlns="" val="31935200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FATCA documentation</a:t>
            </a:r>
            <a:endParaRPr lang="en-US"/>
          </a:p>
        </p:txBody>
      </p:sp>
      <p:sp>
        <p:nvSpPr>
          <p:cNvPr id="3" name="Text Placeholder 2"/>
          <p:cNvSpPr>
            <a:spLocks noGrp="1"/>
          </p:cNvSpPr>
          <p:nvPr>
            <p:ph type="body" sz="quarter" idx="13"/>
          </p:nvPr>
        </p:nvSpPr>
        <p:spPr>
          <a:xfrm>
            <a:off x="428625" y="1557338"/>
            <a:ext cx="7743775" cy="4535487"/>
          </a:xfrm>
        </p:spPr>
        <p:txBody>
          <a:bodyPr>
            <a:normAutofit/>
          </a:bodyPr>
          <a:lstStyle/>
          <a:p>
            <a:pPr marL="0" indent="0">
              <a:buNone/>
            </a:pPr>
            <a:r>
              <a:rPr lang="fr-CH" sz="1800" b="1"/>
              <a:t>Consent to </a:t>
            </a:r>
            <a:r>
              <a:rPr lang="fr-CH" sz="1800" b="1" smtClean="0"/>
              <a:t>report – FTA letter</a:t>
            </a:r>
            <a:endParaRPr lang="fr-CH" sz="1200"/>
          </a:p>
          <a:p>
            <a:pPr lvl="0"/>
            <a:endParaRPr lang="fr-CH" sz="1400" smtClean="0"/>
          </a:p>
          <a:p>
            <a:pPr lvl="0"/>
            <a:r>
              <a:rPr lang="fr-CH" sz="1400" smtClean="0"/>
              <a:t>Swiss FFIs have been required </a:t>
            </a:r>
            <a:r>
              <a:rPr lang="en-US" sz="1400" smtClean="0"/>
              <a:t>to inform </a:t>
            </a:r>
            <a:r>
              <a:rPr lang="en-US" sz="1400"/>
              <a:t>the Account </a:t>
            </a:r>
            <a:r>
              <a:rPr lang="en-US" sz="1400" smtClean="0"/>
              <a:t>Holder </a:t>
            </a:r>
            <a:r>
              <a:rPr lang="en-US" sz="1400"/>
              <a:t>through a letter of the Swiss Federal Tax Administration (FTA) that, </a:t>
            </a:r>
            <a:r>
              <a:rPr lang="en-US" sz="1400" smtClean="0"/>
              <a:t>if </a:t>
            </a:r>
            <a:r>
              <a:rPr lang="en-US" sz="1400"/>
              <a:t>the U.S. TIN and such consent are not given, (1) aggregate information </a:t>
            </a:r>
            <a:r>
              <a:rPr lang="en-US" sz="1400" smtClean="0"/>
              <a:t>about </a:t>
            </a:r>
            <a:r>
              <a:rPr lang="en-US" sz="1400"/>
              <a:t>the account shall be reported to the IRS, (2) information about the </a:t>
            </a:r>
            <a:r>
              <a:rPr lang="en-US" sz="1400" smtClean="0"/>
              <a:t>account </a:t>
            </a:r>
            <a:r>
              <a:rPr lang="en-US" sz="1400"/>
              <a:t>may give rise to a group request by the IRS for specific information </a:t>
            </a:r>
            <a:r>
              <a:rPr lang="en-US" sz="1400" smtClean="0"/>
              <a:t>about </a:t>
            </a:r>
            <a:r>
              <a:rPr lang="en-US" sz="1400"/>
              <a:t>the account, (3) in such case, the </a:t>
            </a:r>
            <a:r>
              <a:rPr lang="en-US" sz="1400" smtClean="0"/>
              <a:t>account information </a:t>
            </a:r>
            <a:r>
              <a:rPr lang="en-US" sz="1400"/>
              <a:t>shall be transmitted to the FTA, and (4) the FTA may exchange this information with </a:t>
            </a:r>
            <a:r>
              <a:rPr lang="en-US" sz="1400" smtClean="0"/>
              <a:t>the </a:t>
            </a:r>
            <a:r>
              <a:rPr lang="en-US" sz="1400"/>
              <a:t>IRS in accordance with </a:t>
            </a:r>
            <a:r>
              <a:rPr lang="en-US" sz="1400" smtClean="0"/>
              <a:t>the IGA.</a:t>
            </a:r>
          </a:p>
          <a:p>
            <a:pPr lvl="0"/>
            <a:endParaRPr lang="en-US" sz="1400" smtClean="0"/>
          </a:p>
          <a:p>
            <a:pPr lvl="0"/>
            <a:r>
              <a:rPr lang="en-US" sz="1400" smtClean="0"/>
              <a:t>Swiss </a:t>
            </a:r>
            <a:r>
              <a:rPr lang="en-US" sz="1400"/>
              <a:t>FFI will be required to obtain similar consent and send similar FTA letter to nonparticipating </a:t>
            </a:r>
            <a:r>
              <a:rPr lang="en-US" sz="1400" smtClean="0"/>
              <a:t>FFIs:</a:t>
            </a:r>
            <a:endParaRPr lang="en-US" sz="1400"/>
          </a:p>
          <a:p>
            <a:pPr lvl="1"/>
            <a:r>
              <a:rPr lang="en-US" sz="1400"/>
              <a:t>that exist as of December 31, 2013; and </a:t>
            </a:r>
          </a:p>
          <a:p>
            <a:pPr lvl="1"/>
            <a:r>
              <a:rPr lang="en-US" sz="1400"/>
              <a:t>in connection with which Swiss FFI expects to pay a Foreign Reportable Amount.  </a:t>
            </a:r>
            <a:endParaRPr lang="fr-CH" sz="1400"/>
          </a:p>
          <a:p>
            <a:pPr lvl="0"/>
            <a:endParaRPr lang="en-US" sz="1400" smtClean="0"/>
          </a:p>
          <a:p>
            <a:pPr lvl="0"/>
            <a:r>
              <a:rPr lang="en-US" sz="1400" smtClean="0"/>
              <a:t>Foreign </a:t>
            </a:r>
            <a:r>
              <a:rPr lang="en-US" sz="1400"/>
              <a:t>Reportable Amount </a:t>
            </a:r>
            <a:r>
              <a:rPr lang="en-US" sz="1400" smtClean="0"/>
              <a:t>means a </a:t>
            </a:r>
            <a:r>
              <a:rPr lang="en-US" sz="1400"/>
              <a:t>payment of fixed or determinable annual or periodical </a:t>
            </a:r>
            <a:r>
              <a:rPr lang="en-US" sz="1400" smtClean="0"/>
              <a:t>income </a:t>
            </a:r>
            <a:r>
              <a:rPr lang="en-US" sz="1400"/>
              <a:t>that would be a withholdable payment if it were from sources within </a:t>
            </a:r>
            <a:r>
              <a:rPr lang="en-US" sz="1400" smtClean="0"/>
              <a:t>the </a:t>
            </a:r>
            <a:r>
              <a:rPr lang="en-US" sz="1400"/>
              <a:t>United States. </a:t>
            </a:r>
            <a:endParaRPr lang="fr-CH" sz="1400"/>
          </a:p>
          <a:p>
            <a:pPr marL="702900" lvl="1" indent="-342900">
              <a:buFont typeface="+mj-lt"/>
              <a:buAutoNum type="arabicPeriod"/>
            </a:pPr>
            <a:endParaRPr lang="fr-CH" sz="1050"/>
          </a:p>
          <a:p>
            <a:pPr lvl="0"/>
            <a:endParaRPr lang="fr-CH" sz="1200"/>
          </a:p>
          <a:p>
            <a:endParaRPr lang="en-US" sz="1800"/>
          </a:p>
        </p:txBody>
      </p:sp>
    </p:spTree>
    <p:extLst>
      <p:ext uri="{BB962C8B-B14F-4D97-AF65-F5344CB8AC3E}">
        <p14:creationId xmlns:p14="http://schemas.microsoft.com/office/powerpoint/2010/main" xmlns="" val="12642373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FATCA documentation</a:t>
            </a:r>
            <a:endParaRPr lang="en-US"/>
          </a:p>
        </p:txBody>
      </p:sp>
      <p:pic>
        <p:nvPicPr>
          <p:cNvPr id="4098" name="Picture 2"/>
          <p:cNvPicPr>
            <a:picLocks noChangeAspect="1" noChangeArrowheads="1"/>
          </p:cNvPicPr>
          <p:nvPr/>
        </p:nvPicPr>
        <p:blipFill>
          <a:blip r:embed="rId3" cstate="print"/>
          <a:srcRect/>
          <a:stretch>
            <a:fillRect/>
          </a:stretch>
        </p:blipFill>
        <p:spPr>
          <a:xfrm>
            <a:off x="251520" y="1340768"/>
            <a:ext cx="4269283" cy="40778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9" name="Picture 3"/>
          <p:cNvPicPr>
            <a:picLocks noChangeAspect="1" noChangeArrowheads="1"/>
          </p:cNvPicPr>
          <p:nvPr/>
        </p:nvPicPr>
        <p:blipFill>
          <a:blip r:embed="rId4" cstate="print"/>
          <a:srcRect/>
          <a:stretch>
            <a:fillRect/>
          </a:stretch>
        </p:blipFill>
        <p:spPr>
          <a:xfrm>
            <a:off x="4788025" y="1611152"/>
            <a:ext cx="3744416" cy="42395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08653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Introduction</a:t>
            </a:r>
            <a:endParaRPr lang="en-US" b="1"/>
          </a:p>
        </p:txBody>
      </p:sp>
      <p:sp>
        <p:nvSpPr>
          <p:cNvPr id="3" name="Text Placeholder 2"/>
          <p:cNvSpPr>
            <a:spLocks noGrp="1"/>
          </p:cNvSpPr>
          <p:nvPr>
            <p:ph type="body" sz="quarter" idx="13"/>
          </p:nvPr>
        </p:nvSpPr>
        <p:spPr/>
        <p:txBody>
          <a:bodyPr/>
          <a:lstStyle/>
          <a:p>
            <a:r>
              <a:rPr lang="en-US" b="1"/>
              <a:t>FATCA’s main purpose and basic design</a:t>
            </a:r>
          </a:p>
          <a:p>
            <a:pPr marL="702900" lvl="1" indent="-342900">
              <a:buFont typeface="+mj-lt"/>
              <a:buAutoNum type="alphaLcPeriod"/>
            </a:pPr>
            <a:endParaRPr lang="en-US" smtClean="0"/>
          </a:p>
          <a:p>
            <a:pPr marL="702900" lvl="1" indent="-342900">
              <a:buFont typeface="+mj-lt"/>
              <a:buAutoNum type="alphaLcPeriod"/>
            </a:pPr>
            <a:r>
              <a:rPr lang="en-US" smtClean="0"/>
              <a:t>Enacted </a:t>
            </a:r>
            <a:r>
              <a:rPr lang="en-US"/>
              <a:t>in 2010 for the purpose of preventing tax evasion by US persons.</a:t>
            </a:r>
          </a:p>
          <a:p>
            <a:pPr marL="702900" lvl="1" indent="-342900">
              <a:buFont typeface="+mj-lt"/>
              <a:buAutoNum type="alphaLcPeriod"/>
            </a:pPr>
            <a:r>
              <a:rPr lang="en-US" smtClean="0"/>
              <a:t>New </a:t>
            </a:r>
            <a:r>
              <a:rPr lang="en-US"/>
              <a:t>chapter to the U.S. Internal Revenue Code (Chapter 4)</a:t>
            </a:r>
          </a:p>
          <a:p>
            <a:pPr marL="702900" lvl="1" indent="-342900">
              <a:buFont typeface="+mj-lt"/>
              <a:buAutoNum type="alphaLcPeriod"/>
            </a:pPr>
            <a:r>
              <a:rPr lang="en-US" smtClean="0"/>
              <a:t>U.S</a:t>
            </a:r>
            <a:r>
              <a:rPr lang="en-US"/>
              <a:t>. Treasury regulations</a:t>
            </a:r>
          </a:p>
          <a:p>
            <a:pPr marL="702900" lvl="1" indent="-342900">
              <a:buFont typeface="+mj-lt"/>
              <a:buAutoNum type="alphaLcPeriod"/>
            </a:pPr>
            <a:r>
              <a:rPr lang="en-US"/>
              <a:t>Intergovernmental agreements (IGAs):</a:t>
            </a:r>
          </a:p>
          <a:p>
            <a:pPr marL="901700" lvl="2" indent="-179388"/>
            <a:r>
              <a:rPr lang="en-US"/>
              <a:t>	Model 1 (UK, France, Germany, Italy, Spain, Singapore,…)</a:t>
            </a:r>
          </a:p>
          <a:p>
            <a:pPr marL="901700" lvl="2" indent="-179388"/>
            <a:r>
              <a:rPr lang="en-US"/>
              <a:t>	Model 2 (Switzerland, Japan, Hong-Kong,…)</a:t>
            </a:r>
          </a:p>
          <a:p>
            <a:pPr marL="702900" lvl="1" indent="-342900">
              <a:buFont typeface="+mj-lt"/>
              <a:buAutoNum type="alphaLcPeriod"/>
            </a:pPr>
            <a:r>
              <a:rPr lang="en-US" smtClean="0"/>
              <a:t>FFI Agreement (Notice 2014/13 – January 2014)</a:t>
            </a:r>
          </a:p>
          <a:p>
            <a:pPr marL="702900" lvl="1" indent="-342900">
              <a:buFont typeface="+mj-lt"/>
              <a:buAutoNum type="alphaLcPeriod"/>
            </a:pPr>
            <a:r>
              <a:rPr lang="en-US" smtClean="0"/>
              <a:t>New accounts vs. Preexisting accounts (legacy)</a:t>
            </a:r>
          </a:p>
          <a:p>
            <a:pPr marL="702900" lvl="1" indent="-342900">
              <a:buFont typeface="+mj-lt"/>
              <a:buAutoNum type="alphaLcPeriod"/>
            </a:pPr>
            <a:r>
              <a:rPr lang="en-US" smtClean="0"/>
              <a:t>Individual accounts vs. Entity accounts</a:t>
            </a:r>
          </a:p>
          <a:p>
            <a:pPr marL="702900" lvl="1" indent="-342900">
              <a:buFont typeface="+mj-lt"/>
              <a:buAutoNum type="alphaLcPeriod"/>
            </a:pPr>
            <a:endParaRPr lang="en-US"/>
          </a:p>
          <a:p>
            <a:pPr lvl="1"/>
            <a:endParaRPr lang="en-US" b="1"/>
          </a:p>
        </p:txBody>
      </p:sp>
    </p:spTree>
    <p:extLst>
      <p:ext uri="{BB962C8B-B14F-4D97-AF65-F5344CB8AC3E}">
        <p14:creationId xmlns:p14="http://schemas.microsoft.com/office/powerpoint/2010/main" xmlns="" val="9435570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custDataLst>
              <p:tags r:id="rId1"/>
            </p:custDataLst>
          </p:nvPr>
        </p:nvSpPr>
        <p:spPr>
          <a:xfrm>
            <a:off x="428625" y="3386138"/>
            <a:ext cx="8391525" cy="365760"/>
          </a:xfrm>
          <a:prstGeom prst="rect">
            <a:avLst/>
          </a:prstGeom>
          <a:solidFill>
            <a:srgbClr val="981020"/>
          </a:solidFill>
          <a:ln w="25400" cap="flat" cmpd="sng" algn="ctr">
            <a:noFill/>
            <a:prstDash val="solid"/>
          </a:ln>
          <a:effectLst/>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smtClean="0"/>
              <a:t>Table of Contents</a:t>
            </a:r>
            <a:endParaRPr lang="en-US" b="1"/>
          </a:p>
        </p:txBody>
      </p:sp>
      <p:sp>
        <p:nvSpPr>
          <p:cNvPr id="3" name="Text Placeholder 2"/>
          <p:cNvSpPr>
            <a:spLocks noGrp="1"/>
          </p:cNvSpPr>
          <p:nvPr>
            <p:ph type="body" sz="quarter" idx="10"/>
          </p:nvPr>
        </p:nvSpPr>
        <p:spPr/>
        <p:txBody>
          <a:bodyPr/>
          <a:lstStyle/>
          <a:p>
            <a:r>
              <a:rPr lang="en-US" smtClean="0"/>
              <a:t>Introduction</a:t>
            </a:r>
          </a:p>
          <a:p>
            <a:r>
              <a:rPr lang="en-US" smtClean="0"/>
              <a:t>Classification of entities (FFI vs. NFFE)</a:t>
            </a:r>
          </a:p>
          <a:p>
            <a:r>
              <a:rPr lang="en-US" smtClean="0"/>
              <a:t>Compliance method</a:t>
            </a:r>
          </a:p>
          <a:p>
            <a:r>
              <a:rPr lang="en-US" smtClean="0"/>
              <a:t>Due diligence</a:t>
            </a:r>
          </a:p>
          <a:p>
            <a:r>
              <a:rPr lang="en-US" smtClean="0"/>
              <a:t>FATCA documentation</a:t>
            </a:r>
          </a:p>
          <a:p>
            <a:pPr>
              <a:buClr>
                <a:srgbClr val="FFFFFF"/>
              </a:buClr>
            </a:pPr>
            <a:r>
              <a:rPr lang="en-US" smtClean="0">
                <a:solidFill>
                  <a:srgbClr val="FFFFFF"/>
                </a:solidFill>
              </a:rPr>
              <a:t>Reporting</a:t>
            </a:r>
          </a:p>
          <a:p>
            <a:r>
              <a:rPr lang="en-US" smtClean="0"/>
              <a:t>Treaty Requests</a:t>
            </a:r>
          </a:p>
          <a:p>
            <a:r>
              <a:rPr lang="en-US" smtClean="0"/>
              <a:t>Responsible officer certification</a:t>
            </a:r>
          </a:p>
          <a:p>
            <a:endParaRPr lang="en-US"/>
          </a:p>
        </p:txBody>
      </p:sp>
    </p:spTree>
    <p:extLst>
      <p:ext uri="{BB962C8B-B14F-4D97-AF65-F5344CB8AC3E}">
        <p14:creationId xmlns:p14="http://schemas.microsoft.com/office/powerpoint/2010/main" xmlns="" val="29219001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FATCA Reporting</a:t>
            </a:r>
            <a:endParaRPr lang="en-US" b="1"/>
          </a:p>
        </p:txBody>
      </p:sp>
      <p:sp>
        <p:nvSpPr>
          <p:cNvPr id="7" name="TextBox 6"/>
          <p:cNvSpPr txBox="1"/>
          <p:nvPr/>
        </p:nvSpPr>
        <p:spPr>
          <a:xfrm>
            <a:off x="539552" y="1412776"/>
            <a:ext cx="7704856" cy="3908762"/>
          </a:xfrm>
          <a:prstGeom prst="rect">
            <a:avLst/>
          </a:prstGeom>
          <a:noFill/>
        </p:spPr>
        <p:txBody>
          <a:bodyPr wrap="square" rtlCol="0">
            <a:spAutoFit/>
          </a:bodyPr>
          <a:lstStyle/>
          <a:p>
            <a:pPr marL="285750" indent="-285750">
              <a:buFont typeface="Wingdings" panose="05000000000000000000" pitchFamily="2" charset="2"/>
              <a:buChar char="Ø"/>
            </a:pPr>
            <a:r>
              <a:rPr lang="en-US" sz="1600" smtClean="0"/>
              <a:t>Aggregate Reporting vs. Individual Reporting</a:t>
            </a:r>
          </a:p>
          <a:p>
            <a:pPr marL="285750" indent="-285750">
              <a:buFont typeface="Wingdings" panose="05000000000000000000" pitchFamily="2" charset="2"/>
              <a:buChar char="Ø"/>
            </a:pPr>
            <a:endParaRPr lang="en-US" sz="1600" smtClean="0"/>
          </a:p>
          <a:p>
            <a:pPr marL="285750" indent="-285750">
              <a:buFont typeface="Wingdings" panose="05000000000000000000" pitchFamily="2" charset="2"/>
              <a:buChar char="Ø"/>
            </a:pPr>
            <a:r>
              <a:rPr lang="en-US" sz="1600" b="1" smtClean="0"/>
              <a:t>31 January, each year</a:t>
            </a:r>
          </a:p>
          <a:p>
            <a:pPr indent="268288"/>
            <a:r>
              <a:rPr lang="en-US" sz="1600" smtClean="0"/>
              <a:t>Obligation to report aggregate data on:</a:t>
            </a:r>
          </a:p>
          <a:p>
            <a:pPr marL="742950" lvl="1" indent="-285750">
              <a:buFont typeface="Wingdings" panose="05000000000000000000" pitchFamily="2" charset="2"/>
              <a:buChar char="Ø"/>
            </a:pPr>
            <a:r>
              <a:rPr lang="en-US" sz="1600" smtClean="0"/>
              <a:t>Non-Consenting U.S. Accounts</a:t>
            </a:r>
          </a:p>
          <a:p>
            <a:pPr marL="742950" lvl="1" indent="-285750">
              <a:buFont typeface="Wingdings" panose="05000000000000000000" pitchFamily="2" charset="2"/>
              <a:buChar char="Ø"/>
            </a:pPr>
            <a:r>
              <a:rPr lang="en-US" sz="1600" smtClean="0"/>
              <a:t>Non-Participating Financial Institution (only for 2015 and 2016)</a:t>
            </a:r>
          </a:p>
          <a:p>
            <a:pPr marL="285750" indent="-285750">
              <a:buFont typeface="Wingdings" panose="05000000000000000000" pitchFamily="2" charset="2"/>
              <a:buChar char="Ø"/>
            </a:pPr>
            <a:endParaRPr lang="en-US" sz="1600" smtClean="0"/>
          </a:p>
          <a:p>
            <a:pPr marL="285750" indent="-285750">
              <a:buFont typeface="Wingdings" panose="05000000000000000000" pitchFamily="2" charset="2"/>
              <a:buChar char="Ø"/>
            </a:pPr>
            <a:r>
              <a:rPr lang="en-US" sz="1600" b="1" smtClean="0"/>
              <a:t>31 March, each year</a:t>
            </a:r>
          </a:p>
          <a:p>
            <a:pPr marL="268288"/>
            <a:r>
              <a:rPr lang="en-US" sz="1600" smtClean="0"/>
              <a:t>Obligation to report individualized data on other U.S. Accounts</a:t>
            </a:r>
          </a:p>
          <a:p>
            <a:pPr marL="285750" indent="-285750">
              <a:buFont typeface="Wingdings" panose="05000000000000000000" pitchFamily="2" charset="2"/>
              <a:buChar char="Ø"/>
            </a:pPr>
            <a:endParaRPr lang="en-US" sz="1600" smtClean="0"/>
          </a:p>
          <a:p>
            <a:pPr marL="285750" indent="-285750">
              <a:buFont typeface="Wingdings" panose="05000000000000000000" pitchFamily="2" charset="2"/>
              <a:buChar char="Ø"/>
            </a:pPr>
            <a:r>
              <a:rPr lang="en-US" sz="1600" smtClean="0"/>
              <a:t>International Data Exchange Service (IDES)</a:t>
            </a:r>
          </a:p>
          <a:p>
            <a:pPr marL="285750" indent="-285750">
              <a:buFont typeface="Wingdings" panose="05000000000000000000" pitchFamily="2" charset="2"/>
              <a:buChar char="Ø"/>
            </a:pPr>
            <a:endParaRPr lang="en-US" sz="1600" smtClean="0"/>
          </a:p>
          <a:p>
            <a:pPr marL="285750" indent="-285750">
              <a:buFont typeface="Wingdings" panose="05000000000000000000" pitchFamily="2" charset="2"/>
              <a:buChar char="Ø"/>
            </a:pPr>
            <a:r>
              <a:rPr lang="en-US" sz="1600" smtClean="0"/>
              <a:t>Postponement of first aggregate reporting from 31/01/2015 to 31/03/2015 (IDES available only since 12/01/2015)</a:t>
            </a:r>
          </a:p>
          <a:p>
            <a:pPr marL="285750" indent="-285750">
              <a:buFont typeface="Wingdings" panose="05000000000000000000" pitchFamily="2" charset="2"/>
              <a:buChar char="Ø"/>
            </a:pPr>
            <a:endParaRPr lang="en-US" sz="2400"/>
          </a:p>
        </p:txBody>
      </p:sp>
    </p:spTree>
    <p:extLst>
      <p:ext uri="{BB962C8B-B14F-4D97-AF65-F5344CB8AC3E}">
        <p14:creationId xmlns:p14="http://schemas.microsoft.com/office/powerpoint/2010/main" xmlns="" val="38231108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custDataLst>
              <p:tags r:id="rId1"/>
            </p:custDataLst>
          </p:nvPr>
        </p:nvSpPr>
        <p:spPr>
          <a:xfrm>
            <a:off x="428625" y="3751898"/>
            <a:ext cx="8391525" cy="365760"/>
          </a:xfrm>
          <a:prstGeom prst="rect">
            <a:avLst/>
          </a:prstGeom>
          <a:solidFill>
            <a:srgbClr val="981020"/>
          </a:solidFill>
          <a:ln w="25400" cap="flat" cmpd="sng" algn="ctr">
            <a:noFill/>
            <a:prstDash val="solid"/>
          </a:ln>
          <a:effectLst/>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smtClean="0"/>
              <a:t>Table of Contents</a:t>
            </a:r>
            <a:endParaRPr lang="en-US" b="1"/>
          </a:p>
        </p:txBody>
      </p:sp>
      <p:sp>
        <p:nvSpPr>
          <p:cNvPr id="3" name="Text Placeholder 2"/>
          <p:cNvSpPr>
            <a:spLocks noGrp="1"/>
          </p:cNvSpPr>
          <p:nvPr>
            <p:ph type="body" sz="quarter" idx="10"/>
          </p:nvPr>
        </p:nvSpPr>
        <p:spPr/>
        <p:txBody>
          <a:bodyPr/>
          <a:lstStyle/>
          <a:p>
            <a:r>
              <a:rPr lang="en-US" smtClean="0"/>
              <a:t>Introduction</a:t>
            </a:r>
          </a:p>
          <a:p>
            <a:r>
              <a:rPr lang="en-US" smtClean="0"/>
              <a:t>Classification of entities (FFI vs. NFFE)</a:t>
            </a:r>
          </a:p>
          <a:p>
            <a:r>
              <a:rPr lang="en-US" smtClean="0"/>
              <a:t>Compliance method</a:t>
            </a:r>
          </a:p>
          <a:p>
            <a:r>
              <a:rPr lang="en-US" smtClean="0"/>
              <a:t>Due diligence</a:t>
            </a:r>
          </a:p>
          <a:p>
            <a:r>
              <a:rPr lang="en-US" smtClean="0"/>
              <a:t>FATCA documentation</a:t>
            </a:r>
          </a:p>
          <a:p>
            <a:r>
              <a:rPr lang="en-US" smtClean="0"/>
              <a:t>Reporting</a:t>
            </a:r>
          </a:p>
          <a:p>
            <a:pPr>
              <a:buClr>
                <a:srgbClr val="FFFFFF"/>
              </a:buClr>
            </a:pPr>
            <a:r>
              <a:rPr lang="en-US" smtClean="0">
                <a:solidFill>
                  <a:srgbClr val="FFFFFF"/>
                </a:solidFill>
              </a:rPr>
              <a:t>Treaty Requests</a:t>
            </a:r>
          </a:p>
          <a:p>
            <a:r>
              <a:rPr lang="en-US" smtClean="0"/>
              <a:t>Responsible officer certification</a:t>
            </a:r>
          </a:p>
          <a:p>
            <a:endParaRPr lang="en-US"/>
          </a:p>
        </p:txBody>
      </p:sp>
    </p:spTree>
    <p:extLst>
      <p:ext uri="{BB962C8B-B14F-4D97-AF65-F5344CB8AC3E}">
        <p14:creationId xmlns:p14="http://schemas.microsoft.com/office/powerpoint/2010/main" xmlns="" val="29219001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Treaty Requests</a:t>
            </a:r>
            <a:endParaRPr lang="en-US" b="1"/>
          </a:p>
        </p:txBody>
      </p:sp>
      <p:pic>
        <p:nvPicPr>
          <p:cNvPr id="7170" name="Picture 2" descr="\\swlegal.intra\UserData\view-geneva\folderredirection\eba\Desktop\Capture letter FTA (Group request).PNG"/>
          <p:cNvPicPr>
            <a:picLocks noChangeAspect="1" noChangeArrowheads="1"/>
          </p:cNvPicPr>
          <p:nvPr/>
        </p:nvPicPr>
        <p:blipFill>
          <a:blip r:embed="rId3" cstate="print"/>
          <a:srcRect/>
          <a:stretch>
            <a:fillRect/>
          </a:stretch>
        </p:blipFill>
        <p:spPr>
          <a:xfrm>
            <a:off x="4907945" y="1268760"/>
            <a:ext cx="3840519" cy="4896793"/>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539552" y="1412776"/>
            <a:ext cx="3960440" cy="2677656"/>
          </a:xfrm>
          <a:prstGeom prst="rect">
            <a:avLst/>
          </a:prstGeom>
          <a:noFill/>
        </p:spPr>
        <p:txBody>
          <a:bodyPr wrap="square" rtlCol="0">
            <a:spAutoFit/>
          </a:bodyPr>
          <a:lstStyle/>
          <a:p>
            <a:pPr algn="just"/>
            <a:r>
              <a:rPr lang="en-US" sz="1200" smtClean="0"/>
              <a:t>In </a:t>
            </a:r>
            <a:r>
              <a:rPr lang="en-US" sz="1200"/>
              <a:t>the context of FATCA implementation, the U.S. Competent Authority may make </a:t>
            </a:r>
            <a:r>
              <a:rPr lang="en-US" sz="1200" smtClean="0"/>
              <a:t>group </a:t>
            </a:r>
            <a:r>
              <a:rPr lang="en-US" sz="1200"/>
              <a:t>requests to the Swiss Competent Authority</a:t>
            </a:r>
            <a:r>
              <a:rPr lang="en-US" sz="1200" smtClean="0"/>
              <a:t>, </a:t>
            </a:r>
            <a:r>
              <a:rPr lang="en-US" sz="1200"/>
              <a:t>based on the aggregate information </a:t>
            </a:r>
            <a:r>
              <a:rPr lang="en-US" sz="1200" smtClean="0"/>
              <a:t>reported </a:t>
            </a:r>
            <a:r>
              <a:rPr lang="en-US" sz="1200"/>
              <a:t>to the IRS </a:t>
            </a:r>
            <a:r>
              <a:rPr lang="en-US" sz="1200" smtClean="0"/>
              <a:t>for </a:t>
            </a:r>
            <a:r>
              <a:rPr lang="en-US" sz="1200"/>
              <a:t>all the information about Non-Consenting U.S. Accounts </a:t>
            </a:r>
            <a:r>
              <a:rPr lang="en-US" sz="1200" smtClean="0"/>
              <a:t>and </a:t>
            </a:r>
            <a:r>
              <a:rPr lang="en-US" sz="1200"/>
              <a:t>Foreign Reportable Amounts paid to non-consenting Nonparticipating Financial </a:t>
            </a:r>
            <a:r>
              <a:rPr lang="en-US" sz="1200" smtClean="0"/>
              <a:t> Institutions.</a:t>
            </a:r>
          </a:p>
          <a:p>
            <a:pPr algn="just"/>
            <a:endParaRPr lang="en-US" sz="1200" smtClean="0"/>
          </a:p>
          <a:p>
            <a:pPr algn="just"/>
            <a:r>
              <a:rPr lang="en-US" sz="1200" smtClean="0"/>
              <a:t>Swiss Federal Tax Administration to issue guidelines </a:t>
            </a:r>
            <a:r>
              <a:rPr lang="en-US" sz="1200"/>
              <a:t>for the documentation, which has to be transferred to the </a:t>
            </a:r>
            <a:r>
              <a:rPr lang="en-US" sz="1200" smtClean="0"/>
              <a:t>FTA within 10 days from receipt of the demand </a:t>
            </a:r>
            <a:r>
              <a:rPr lang="en-US" sz="1200"/>
              <a:t>in </a:t>
            </a:r>
            <a:r>
              <a:rPr lang="en-US" sz="1200" smtClean="0"/>
              <a:t>connection with group requests</a:t>
            </a:r>
            <a:r>
              <a:rPr lang="en-US" sz="1200"/>
              <a:t> </a:t>
            </a:r>
            <a:r>
              <a:rPr lang="en-US" sz="1200" smtClean="0"/>
              <a:t>(by mid February 2015).</a:t>
            </a:r>
          </a:p>
          <a:p>
            <a:pPr algn="just"/>
            <a:endParaRPr lang="en-US" sz="1200"/>
          </a:p>
          <a:p>
            <a:pPr algn="just"/>
            <a:endParaRPr lang="en-US" sz="1200" smtClean="0"/>
          </a:p>
        </p:txBody>
      </p:sp>
      <p:sp>
        <p:nvSpPr>
          <p:cNvPr id="6" name="Right Arrow 5"/>
          <p:cNvSpPr/>
          <p:nvPr/>
        </p:nvSpPr>
        <p:spPr>
          <a:xfrm>
            <a:off x="4644008" y="3717032"/>
            <a:ext cx="288032" cy="45719"/>
          </a:xfrm>
          <a:prstGeom prst="rightArrow">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644008" y="3095249"/>
            <a:ext cx="288032" cy="45719"/>
          </a:xfrm>
          <a:prstGeom prst="rightArrow">
            <a:avLst/>
          </a:prstGeom>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2699460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custDataLst>
              <p:tags r:id="rId1"/>
            </p:custDataLst>
          </p:nvPr>
        </p:nvSpPr>
        <p:spPr>
          <a:xfrm>
            <a:off x="428625" y="4117658"/>
            <a:ext cx="8391525" cy="365760"/>
          </a:xfrm>
          <a:prstGeom prst="rect">
            <a:avLst/>
          </a:prstGeom>
          <a:solidFill>
            <a:srgbClr val="981020"/>
          </a:solidFill>
          <a:ln w="25400" cap="flat" cmpd="sng" algn="ctr">
            <a:noFill/>
            <a:prstDash val="solid"/>
          </a:ln>
          <a:effectLst/>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Table of Contents</a:t>
            </a:r>
            <a:endParaRPr lang="en-US"/>
          </a:p>
        </p:txBody>
      </p:sp>
      <p:sp>
        <p:nvSpPr>
          <p:cNvPr id="3" name="Text Placeholder 2"/>
          <p:cNvSpPr>
            <a:spLocks noGrp="1"/>
          </p:cNvSpPr>
          <p:nvPr>
            <p:ph type="body" sz="quarter" idx="10"/>
          </p:nvPr>
        </p:nvSpPr>
        <p:spPr/>
        <p:txBody>
          <a:bodyPr/>
          <a:lstStyle/>
          <a:p>
            <a:r>
              <a:rPr lang="en-US" smtClean="0"/>
              <a:t>Introduction</a:t>
            </a:r>
          </a:p>
          <a:p>
            <a:r>
              <a:rPr lang="en-US" smtClean="0"/>
              <a:t>Classification of entities (FFI vs. NFFE)</a:t>
            </a:r>
          </a:p>
          <a:p>
            <a:r>
              <a:rPr lang="en-US" smtClean="0"/>
              <a:t>Compliance method</a:t>
            </a:r>
          </a:p>
          <a:p>
            <a:r>
              <a:rPr lang="en-US" smtClean="0"/>
              <a:t>Due diligence</a:t>
            </a:r>
          </a:p>
          <a:p>
            <a:r>
              <a:rPr lang="en-US" smtClean="0"/>
              <a:t>FATCA documentation</a:t>
            </a:r>
          </a:p>
          <a:p>
            <a:r>
              <a:rPr lang="en-US" smtClean="0"/>
              <a:t>Reporting</a:t>
            </a:r>
          </a:p>
          <a:p>
            <a:r>
              <a:rPr lang="en-US" smtClean="0"/>
              <a:t>Treaty Requests</a:t>
            </a:r>
          </a:p>
          <a:p>
            <a:pPr>
              <a:buClr>
                <a:srgbClr val="FFFFFF"/>
              </a:buClr>
            </a:pPr>
            <a:r>
              <a:rPr lang="en-US" smtClean="0">
                <a:solidFill>
                  <a:srgbClr val="FFFFFF"/>
                </a:solidFill>
              </a:rPr>
              <a:t>Responsible officer certification</a:t>
            </a:r>
          </a:p>
          <a:p>
            <a:endParaRPr lang="en-US"/>
          </a:p>
        </p:txBody>
      </p:sp>
    </p:spTree>
    <p:extLst>
      <p:ext uri="{BB962C8B-B14F-4D97-AF65-F5344CB8AC3E}">
        <p14:creationId xmlns:p14="http://schemas.microsoft.com/office/powerpoint/2010/main" xmlns="" val="24274864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Responsible officer certifications</a:t>
            </a:r>
            <a:endParaRPr lang="en-US"/>
          </a:p>
        </p:txBody>
      </p:sp>
      <p:sp>
        <p:nvSpPr>
          <p:cNvPr id="3" name="Text Placeholder 2"/>
          <p:cNvSpPr>
            <a:spLocks noGrp="1"/>
          </p:cNvSpPr>
          <p:nvPr>
            <p:ph type="body" sz="quarter" idx="13"/>
          </p:nvPr>
        </p:nvSpPr>
        <p:spPr/>
        <p:txBody>
          <a:bodyPr/>
          <a:lstStyle/>
          <a:p>
            <a:r>
              <a:rPr lang="en-US" sz="1800" smtClean="0"/>
              <a:t>A </a:t>
            </a:r>
            <a:r>
              <a:rPr lang="en-US" sz="1800"/>
              <a:t>participating FFI must appoint a responsible </a:t>
            </a:r>
            <a:r>
              <a:rPr lang="en-US" sz="1800" smtClean="0"/>
              <a:t>officer.</a:t>
            </a:r>
          </a:p>
          <a:p>
            <a:endParaRPr lang="en-US" sz="1800"/>
          </a:p>
          <a:p>
            <a:r>
              <a:rPr lang="en-US" sz="1800" smtClean="0"/>
              <a:t>A </a:t>
            </a:r>
            <a:r>
              <a:rPr lang="en-US" sz="1800"/>
              <a:t>participating FFI is required to adopt a compliance program under the authority of the responsible </a:t>
            </a:r>
            <a:r>
              <a:rPr lang="en-US" sz="1800" smtClean="0"/>
              <a:t>officer, including policies</a:t>
            </a:r>
            <a:r>
              <a:rPr lang="en-US" sz="1800"/>
              <a:t>, procedures, and processes sufficient for the participating FFI </a:t>
            </a:r>
            <a:r>
              <a:rPr lang="en-US" sz="1800" smtClean="0"/>
              <a:t>to satisfy </a:t>
            </a:r>
            <a:r>
              <a:rPr lang="en-US" sz="1800"/>
              <a:t>the due diligence, reporting, and withholding requirements of </a:t>
            </a:r>
            <a:r>
              <a:rPr lang="en-US" sz="1800" smtClean="0"/>
              <a:t>the FFI Agreement. </a:t>
            </a:r>
            <a:endParaRPr lang="en-US" sz="1800"/>
          </a:p>
          <a:p>
            <a:endParaRPr lang="en-US" sz="1800" smtClean="0"/>
          </a:p>
          <a:p>
            <a:r>
              <a:rPr lang="en-US" sz="1800" smtClean="0"/>
              <a:t>No </a:t>
            </a:r>
            <a:r>
              <a:rPr lang="en-US" sz="1800"/>
              <a:t>later than 60 days following the date that is two years after the effective date of this agreement, the responsible officer must:</a:t>
            </a:r>
            <a:endParaRPr lang="fr-CH" sz="1800"/>
          </a:p>
          <a:p>
            <a:pPr lvl="1"/>
            <a:r>
              <a:rPr lang="en-US"/>
              <a:t>certify completion of the due diligence procedures for preexisting accounts;</a:t>
            </a:r>
            <a:endParaRPr lang="fr-CH"/>
          </a:p>
          <a:p>
            <a:pPr lvl="1"/>
            <a:r>
              <a:rPr lang="en-US"/>
              <a:t>certify the absence of any formal or informal practices or procedures to assist account holders in the avoidance of </a:t>
            </a:r>
            <a:r>
              <a:rPr lang="en-US" smtClean="0"/>
              <a:t>FATCA.</a:t>
            </a:r>
            <a:endParaRPr lang="fr-CH"/>
          </a:p>
          <a:p>
            <a:endParaRPr lang="en-US"/>
          </a:p>
        </p:txBody>
      </p:sp>
    </p:spTree>
    <p:extLst>
      <p:ext uri="{BB962C8B-B14F-4D97-AF65-F5344CB8AC3E}">
        <p14:creationId xmlns:p14="http://schemas.microsoft.com/office/powerpoint/2010/main" xmlns="" val="14109990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Automatic Exchange of Information</a:t>
            </a:r>
            <a:endParaRPr lang="en-US"/>
          </a:p>
        </p:txBody>
      </p:sp>
      <p:sp>
        <p:nvSpPr>
          <p:cNvPr id="3" name="Text Placeholder 2"/>
          <p:cNvSpPr>
            <a:spLocks noGrp="1"/>
          </p:cNvSpPr>
          <p:nvPr>
            <p:ph type="body" sz="quarter" idx="13"/>
          </p:nvPr>
        </p:nvSpPr>
        <p:spPr/>
        <p:txBody>
          <a:bodyPr/>
          <a:lstStyle/>
          <a:p>
            <a:endParaRPr lang="en-US" sz="1600"/>
          </a:p>
          <a:p>
            <a:r>
              <a:rPr lang="en-US" sz="1600" smtClean="0"/>
              <a:t>OECD Multilateral </a:t>
            </a:r>
            <a:r>
              <a:rPr lang="en-US" sz="1600"/>
              <a:t>Competent Authority Agreement on the Automatic Exchange of Financial Account Information </a:t>
            </a:r>
            <a:r>
              <a:rPr lang="en-US" sz="1600" smtClean="0"/>
              <a:t>(“</a:t>
            </a:r>
            <a:r>
              <a:rPr lang="en-US" sz="1600" b="1" smtClean="0"/>
              <a:t>MCAA</a:t>
            </a:r>
            <a:r>
              <a:rPr lang="en-US" sz="1600" smtClean="0"/>
              <a:t>”)</a:t>
            </a:r>
          </a:p>
          <a:p>
            <a:endParaRPr lang="en-US" sz="1600"/>
          </a:p>
          <a:p>
            <a:r>
              <a:rPr lang="en-US" sz="1600" smtClean="0"/>
              <a:t>Common  </a:t>
            </a:r>
            <a:r>
              <a:rPr lang="en-US" sz="1600"/>
              <a:t>standard  on  reporting  and  due  diligence  for  financial  account  information </a:t>
            </a:r>
            <a:r>
              <a:rPr lang="en-US" sz="1600" smtClean="0"/>
              <a:t>(“</a:t>
            </a:r>
            <a:r>
              <a:rPr lang="en-US" sz="1600"/>
              <a:t>Common Reporting Standard”- “</a:t>
            </a:r>
            <a:r>
              <a:rPr lang="en-US" sz="1600" b="1"/>
              <a:t>CRS</a:t>
            </a:r>
            <a:r>
              <a:rPr lang="en-US" sz="1600" smtClean="0"/>
              <a:t>”)</a:t>
            </a:r>
          </a:p>
          <a:p>
            <a:endParaRPr lang="en-US" sz="1600"/>
          </a:p>
          <a:p>
            <a:r>
              <a:rPr lang="en-US" sz="1600" smtClean="0"/>
              <a:t>Federal </a:t>
            </a:r>
            <a:r>
              <a:rPr lang="en-US" sz="1600"/>
              <a:t>Act on the International Automatic Exchange of Information in Tax Matters (AEOI Act) governs the implementation of the AEOI standard and contains provisions on the organisation, the procedure, judicial channels and the applicable criminal </a:t>
            </a:r>
            <a:r>
              <a:rPr lang="en-US" sz="1600" smtClean="0"/>
              <a:t>provisions </a:t>
            </a:r>
          </a:p>
          <a:p>
            <a:endParaRPr lang="en-US" sz="1600"/>
          </a:p>
          <a:p>
            <a:r>
              <a:rPr lang="fr-CH" sz="1600" smtClean="0"/>
              <a:t>Controlling Person / Investment Entity under AEI framework</a:t>
            </a:r>
            <a:endParaRPr lang="fr-CH" sz="1800"/>
          </a:p>
          <a:p>
            <a:endParaRPr lang="en-US"/>
          </a:p>
        </p:txBody>
      </p:sp>
    </p:spTree>
    <p:extLst>
      <p:ext uri="{BB962C8B-B14F-4D97-AF65-F5344CB8AC3E}">
        <p14:creationId xmlns:p14="http://schemas.microsoft.com/office/powerpoint/2010/main" xmlns="" val="36910070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ddress"/>
          <p:cNvSpPr/>
          <p:nvPr/>
        </p:nvSpPr>
        <p:spPr>
          <a:xfrm>
            <a:off x="428626" y="2492896"/>
            <a:ext cx="8391525" cy="3384376"/>
          </a:xfrm>
          <a:prstGeom prst="rect">
            <a:avLst/>
          </a:prstGeom>
          <a:no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p>
            <a:pPr>
              <a:lnSpc>
                <a:spcPct val="120000"/>
              </a:lnSpc>
            </a:pPr>
            <a:endParaRPr lang="en-US" sz="1600" b="1" noProof="1" smtClean="0">
              <a:solidFill>
                <a:srgbClr val="000000"/>
              </a:solidFill>
              <a:latin typeface="Arial" pitchFamily="34" charset="0"/>
              <a:cs typeface="Arial" pitchFamily="34" charset="0"/>
            </a:endParaRPr>
          </a:p>
          <a:p>
            <a:pPr>
              <a:lnSpc>
                <a:spcPct val="120000"/>
              </a:lnSpc>
            </a:pPr>
            <a:endParaRPr lang="en-US" sz="1600" b="1" noProof="1">
              <a:solidFill>
                <a:srgbClr val="000000"/>
              </a:solidFill>
              <a:latin typeface="Arial" pitchFamily="34" charset="0"/>
              <a:cs typeface="Arial" pitchFamily="34" charset="0"/>
            </a:endParaRPr>
          </a:p>
          <a:p>
            <a:pPr>
              <a:lnSpc>
                <a:spcPct val="120000"/>
              </a:lnSpc>
            </a:pPr>
            <a:r>
              <a:rPr lang="en-US" sz="1600" b="1" noProof="1" smtClean="0">
                <a:solidFill>
                  <a:srgbClr val="000000"/>
                </a:solidFill>
                <a:latin typeface="Arial" pitchFamily="34" charset="0"/>
                <a:cs typeface="Arial" pitchFamily="34" charset="0"/>
              </a:rPr>
              <a:t>Erol Baruh</a:t>
            </a:r>
          </a:p>
          <a:p>
            <a:pPr>
              <a:lnSpc>
                <a:spcPct val="120000"/>
              </a:lnSpc>
            </a:pPr>
            <a:r>
              <a:rPr lang="en-US" sz="1600" noProof="1" smtClean="0">
                <a:solidFill>
                  <a:srgbClr val="000000"/>
                </a:solidFill>
                <a:latin typeface="Arial" pitchFamily="34" charset="0"/>
                <a:cs typeface="Arial" pitchFamily="34" charset="0"/>
              </a:rPr>
              <a:t>Erol.Baruh@swlegal.ch</a:t>
            </a:r>
          </a:p>
          <a:p>
            <a:pPr>
              <a:lnSpc>
                <a:spcPct val="120000"/>
              </a:lnSpc>
            </a:pPr>
            <a:endParaRPr lang="en-US" sz="1600" noProof="1" smtClean="0">
              <a:solidFill>
                <a:srgbClr val="000000"/>
              </a:solidFill>
              <a:latin typeface="Arial" pitchFamily="34" charset="0"/>
              <a:cs typeface="Arial" pitchFamily="34" charset="0"/>
            </a:endParaRPr>
          </a:p>
          <a:p>
            <a:pPr>
              <a:lnSpc>
                <a:spcPct val="120000"/>
              </a:lnSpc>
            </a:pPr>
            <a:endParaRPr lang="en-US" sz="1600" noProof="1" smtClean="0">
              <a:solidFill>
                <a:srgbClr val="000000"/>
              </a:solidFill>
              <a:latin typeface="Arial" pitchFamily="34" charset="0"/>
              <a:cs typeface="Arial" pitchFamily="34" charset="0"/>
            </a:endParaRPr>
          </a:p>
          <a:p>
            <a:pPr>
              <a:lnSpc>
                <a:spcPct val="120000"/>
              </a:lnSpc>
            </a:pPr>
            <a:r>
              <a:rPr lang="en-US" sz="1600" noProof="1" smtClean="0">
                <a:solidFill>
                  <a:srgbClr val="000000"/>
                </a:solidFill>
                <a:latin typeface="Arial" pitchFamily="34" charset="0"/>
                <a:cs typeface="Arial" pitchFamily="34" charset="0"/>
              </a:rPr>
              <a:t>Schellenberg Wittmer Ltd / Attorneys at Law</a:t>
            </a:r>
          </a:p>
          <a:p>
            <a:pPr>
              <a:lnSpc>
                <a:spcPct val="120000"/>
              </a:lnSpc>
            </a:pPr>
            <a:r>
              <a:rPr lang="en-US" sz="1600" noProof="1" smtClean="0">
                <a:solidFill>
                  <a:srgbClr val="000000"/>
                </a:solidFill>
                <a:latin typeface="Arial" pitchFamily="34" charset="0"/>
                <a:cs typeface="Arial" pitchFamily="34" charset="0"/>
              </a:rPr>
              <a:t>15bis, rue des Alpes / P.O. Box 2088 / 1211 Geneva 1 / Switzerland</a:t>
            </a:r>
          </a:p>
          <a:p>
            <a:pPr>
              <a:lnSpc>
                <a:spcPct val="120000"/>
              </a:lnSpc>
            </a:pPr>
            <a:r>
              <a:rPr lang="en-US" sz="1600" noProof="1" smtClean="0">
                <a:solidFill>
                  <a:srgbClr val="000000"/>
                </a:solidFill>
                <a:latin typeface="Arial" pitchFamily="34" charset="0"/>
                <a:cs typeface="Arial" pitchFamily="34" charset="0"/>
              </a:rPr>
              <a:t>T +41 22 707 8000 / F +41 22 707 8001</a:t>
            </a:r>
          </a:p>
          <a:p>
            <a:pPr>
              <a:lnSpc>
                <a:spcPct val="120000"/>
              </a:lnSpc>
            </a:pPr>
            <a:r>
              <a:rPr lang="en-US" sz="1600" noProof="1" smtClean="0">
                <a:solidFill>
                  <a:srgbClr val="000000"/>
                </a:solidFill>
                <a:latin typeface="Arial" pitchFamily="34" charset="0"/>
                <a:cs typeface="Arial" pitchFamily="34" charset="0"/>
              </a:rPr>
              <a:t>www.swlegal.ch</a:t>
            </a:r>
          </a:p>
          <a:p>
            <a:pPr>
              <a:lnSpc>
                <a:spcPct val="120000"/>
              </a:lnSpc>
            </a:pPr>
            <a:endParaRPr lang="en-US" sz="1600" noProof="1">
              <a:solidFill>
                <a:srgbClr val="000000"/>
              </a:solidFill>
              <a:latin typeface="Arial" pitchFamily="34" charset="0"/>
              <a:cs typeface="Arial" pitchFamily="34" charset="0"/>
            </a:endParaRPr>
          </a:p>
          <a:p>
            <a:pPr>
              <a:lnSpc>
                <a:spcPct val="120000"/>
              </a:lnSpc>
            </a:pPr>
            <a:endParaRPr lang="en-US" sz="1600" noProof="1" smtClean="0">
              <a:solidFill>
                <a:srgbClr val="000000"/>
              </a:solidFill>
              <a:latin typeface="Arial" pitchFamily="34" charset="0"/>
              <a:cs typeface="Arial" pitchFamily="34" charset="0"/>
            </a:endParaRPr>
          </a:p>
          <a:p>
            <a:pPr>
              <a:lnSpc>
                <a:spcPct val="120000"/>
              </a:lnSpc>
            </a:pPr>
            <a:endParaRPr lang="en-US" sz="1600" noProof="1">
              <a:solidFill>
                <a:srgbClr val="000000"/>
              </a:solidFill>
              <a:latin typeface="Arial" pitchFamily="34" charset="0"/>
              <a:cs typeface="Arial" pitchFamily="34" charset="0"/>
            </a:endParaRPr>
          </a:p>
        </p:txBody>
      </p:sp>
      <p:sp>
        <p:nvSpPr>
          <p:cNvPr id="7" name="TextBox 6"/>
          <p:cNvSpPr txBox="1"/>
          <p:nvPr/>
        </p:nvSpPr>
        <p:spPr>
          <a:xfrm>
            <a:off x="428626" y="1557339"/>
            <a:ext cx="8391525" cy="431775"/>
          </a:xfrm>
          <a:prstGeom prst="rect">
            <a:avLst/>
          </a:prstGeom>
          <a:no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oAutofit/>
          </a:bodyPr>
          <a:lstStyle>
            <a:defPPr>
              <a:defRPr lang="de-DE"/>
            </a:defPPr>
            <a:lvl1pPr>
              <a:lnSpc>
                <a:spcPct val="120000"/>
              </a:lnSpc>
              <a:defRPr sz="2000">
                <a:solidFill>
                  <a:srgbClr val="98102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a:t>Thank you for your attention.</a:t>
            </a:r>
          </a:p>
        </p:txBody>
      </p:sp>
      <p:sp>
        <p:nvSpPr>
          <p:cNvPr id="2" name="TextBox 1"/>
          <p:cNvSpPr txBox="1"/>
          <p:nvPr/>
        </p:nvSpPr>
        <p:spPr>
          <a:xfrm>
            <a:off x="356618" y="6145559"/>
            <a:ext cx="3207270" cy="307777"/>
          </a:xfrm>
          <a:prstGeom prst="rect">
            <a:avLst/>
          </a:prstGeom>
          <a:noFill/>
        </p:spPr>
        <p:txBody>
          <a:bodyPr wrap="square" rtlCol="0">
            <a:spAutoFit/>
          </a:bodyPr>
          <a:lstStyle/>
          <a:p>
            <a:r>
              <a:rPr lang="en-US" sz="1400" smtClean="0"/>
              <a:t>GENEVA / ZURICH / SINGAPORE</a:t>
            </a:r>
            <a:endParaRPr lang="en-US" sz="1400"/>
          </a:p>
        </p:txBody>
      </p:sp>
    </p:spTree>
    <p:custDataLst>
      <p:tags r:id="rId1"/>
    </p:custDataLst>
    <p:extLst>
      <p:ext uri="{BB962C8B-B14F-4D97-AF65-F5344CB8AC3E}">
        <p14:creationId xmlns:p14="http://schemas.microsoft.com/office/powerpoint/2010/main" xmlns="" val="35766999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23528" y="2852936"/>
            <a:ext cx="4392488" cy="1224136"/>
          </a:xfrm>
          <a:prstGeom prst="rect">
            <a:avLst/>
          </a:prstGeom>
          <a:solidFill>
            <a:schemeClr val="bg2"/>
          </a:solidFill>
          <a:ln w="3175" cap="flat"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a:t>Qualified Intermediary </a:t>
            </a:r>
            <a:r>
              <a:rPr lang="en-US" b="1" smtClean="0"/>
              <a:t>System (2001)</a:t>
            </a:r>
            <a:endParaRPr lang="en-US" b="1"/>
          </a:p>
        </p:txBody>
      </p:sp>
      <p:pic>
        <p:nvPicPr>
          <p:cNvPr id="1027" name="Picture 3"/>
          <p:cNvPicPr>
            <a:picLocks noChangeAspect="1" noChangeArrowheads="1"/>
          </p:cNvPicPr>
          <p:nvPr/>
        </p:nvPicPr>
        <p:blipFill>
          <a:blip r:embed="rId3" cstate="print"/>
          <a:srcRect/>
          <a:stretch>
            <a:fillRect/>
          </a:stretch>
        </p:blipFill>
        <p:spPr>
          <a:xfrm>
            <a:off x="5004048" y="1556792"/>
            <a:ext cx="3178908" cy="46805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3" name="Content Placeholder 12"/>
          <p:cNvSpPr>
            <a:spLocks noGrp="1"/>
          </p:cNvSpPr>
          <p:nvPr>
            <p:ph sz="half" idx="1"/>
          </p:nvPr>
        </p:nvSpPr>
        <p:spPr>
          <a:xfrm>
            <a:off x="486185" y="1557809"/>
            <a:ext cx="4067175" cy="4535487"/>
          </a:xfrm>
        </p:spPr>
        <p:txBody>
          <a:bodyPr>
            <a:normAutofit lnSpcReduction="10000"/>
          </a:bodyPr>
          <a:lstStyle/>
          <a:p>
            <a:pPr marL="0" lvl="0" indent="0" algn="just">
              <a:buNone/>
            </a:pPr>
            <a:r>
              <a:rPr lang="en-GB" sz="1800" b="1"/>
              <a:t>Individual </a:t>
            </a:r>
            <a:r>
              <a:rPr lang="en-GB" sz="1800" b="1" smtClean="0"/>
              <a:t>accounts</a:t>
            </a:r>
            <a:endParaRPr lang="fr-CH" sz="1800"/>
          </a:p>
          <a:p>
            <a:pPr marL="0" indent="0" algn="just">
              <a:buNone/>
            </a:pPr>
            <a:r>
              <a:rPr lang="en-GB" sz="1400" smtClean="0"/>
              <a:t>An account held by a U.S. individual taxpayer with a foreign bank was not reportable to </a:t>
            </a:r>
            <a:r>
              <a:rPr lang="en-GB" sz="1400"/>
              <a:t>the </a:t>
            </a:r>
            <a:r>
              <a:rPr lang="en-GB" sz="1400" smtClean="0"/>
              <a:t>IRS under the QI </a:t>
            </a:r>
            <a:r>
              <a:rPr lang="en-GB" sz="1400"/>
              <a:t>if </a:t>
            </a:r>
            <a:r>
              <a:rPr lang="en-GB" sz="1400" smtClean="0"/>
              <a:t>did not </a:t>
            </a:r>
            <a:r>
              <a:rPr lang="en-GB" sz="1400"/>
              <a:t>contain </a:t>
            </a:r>
            <a:r>
              <a:rPr lang="en-GB" sz="1400" smtClean="0"/>
              <a:t>any U.S</a:t>
            </a:r>
            <a:r>
              <a:rPr lang="en-GB" sz="1400"/>
              <a:t>. securities</a:t>
            </a:r>
            <a:endParaRPr lang="fr-CH" sz="1400"/>
          </a:p>
          <a:p>
            <a:pPr marL="0" indent="0" algn="just">
              <a:buNone/>
            </a:pPr>
            <a:endParaRPr lang="fr-CH" sz="1400" smtClean="0"/>
          </a:p>
          <a:p>
            <a:pPr marL="0" indent="0" algn="just">
              <a:buNone/>
            </a:pPr>
            <a:endParaRPr lang="fr-CH" sz="1400"/>
          </a:p>
          <a:p>
            <a:pPr marL="0" indent="0" algn="just">
              <a:buNone/>
            </a:pPr>
            <a:r>
              <a:rPr lang="en-GB" sz="1400" i="1"/>
              <a:t>“I do not authorize disclosure of my name and authorize you to sell all my U.S. assets with you in the course of the year 2000 and I am aware that you will not invest in U.S. securities on my account”</a:t>
            </a:r>
            <a:endParaRPr lang="fr-CH" sz="1400"/>
          </a:p>
          <a:p>
            <a:pPr marL="0" indent="0" algn="just">
              <a:buNone/>
            </a:pPr>
            <a:r>
              <a:rPr lang="en-GB" sz="1400" i="1"/>
              <a:t> </a:t>
            </a:r>
            <a:endParaRPr lang="en-GB" sz="1400" i="1" smtClean="0"/>
          </a:p>
          <a:p>
            <a:pPr marL="0" indent="0" algn="just">
              <a:buNone/>
            </a:pPr>
            <a:endParaRPr lang="en-GB" sz="1400" smtClean="0"/>
          </a:p>
          <a:p>
            <a:pPr marL="0" indent="0" algn="just">
              <a:buNone/>
            </a:pPr>
            <a:r>
              <a:rPr lang="en-GB" sz="1400" smtClean="0"/>
              <a:t>A Swiss Bank considered an Account of that kind as blocked for investments in the U.S.</a:t>
            </a:r>
            <a:endParaRPr lang="en-GB" sz="1400"/>
          </a:p>
          <a:p>
            <a:pPr marL="0" indent="0" algn="just">
              <a:buNone/>
            </a:pPr>
            <a:endParaRPr lang="en-GB" sz="1400" smtClean="0"/>
          </a:p>
          <a:p>
            <a:pPr marL="0" indent="0" algn="just">
              <a:buNone/>
            </a:pPr>
            <a:endParaRPr lang="en-GB" sz="1400"/>
          </a:p>
          <a:p>
            <a:pPr marL="0" indent="0" algn="just">
              <a:buNone/>
            </a:pPr>
            <a:r>
              <a:rPr lang="en-GB" sz="1400" smtClean="0">
                <a:solidFill>
                  <a:schemeClr val="hlink"/>
                </a:solidFill>
              </a:rPr>
              <a:t>By contrast, FATCA </a:t>
            </a:r>
            <a:r>
              <a:rPr lang="en-GB" sz="1400">
                <a:solidFill>
                  <a:schemeClr val="hlink"/>
                </a:solidFill>
              </a:rPr>
              <a:t>is designed to </a:t>
            </a:r>
            <a:r>
              <a:rPr lang="en-GB" sz="1400" smtClean="0">
                <a:solidFill>
                  <a:schemeClr val="hlink"/>
                </a:solidFill>
              </a:rPr>
              <a:t>require </a:t>
            </a:r>
            <a:r>
              <a:rPr lang="en-GB" sz="1400">
                <a:solidFill>
                  <a:schemeClr val="hlink"/>
                </a:solidFill>
              </a:rPr>
              <a:t>reporting to the IRS of </a:t>
            </a:r>
            <a:r>
              <a:rPr lang="en-GB" sz="1400" smtClean="0">
                <a:solidFill>
                  <a:schemeClr val="hlink"/>
                </a:solidFill>
              </a:rPr>
              <a:t>an account </a:t>
            </a:r>
            <a:r>
              <a:rPr lang="en-GB" sz="1400">
                <a:solidFill>
                  <a:schemeClr val="hlink"/>
                </a:solidFill>
              </a:rPr>
              <a:t>held by </a:t>
            </a:r>
            <a:r>
              <a:rPr lang="en-GB" sz="1400" smtClean="0">
                <a:solidFill>
                  <a:schemeClr val="hlink"/>
                </a:solidFill>
              </a:rPr>
              <a:t>a U.S</a:t>
            </a:r>
            <a:r>
              <a:rPr lang="en-GB" sz="1400">
                <a:solidFill>
                  <a:schemeClr val="hlink"/>
                </a:solidFill>
              </a:rPr>
              <a:t>. </a:t>
            </a:r>
            <a:r>
              <a:rPr lang="en-GB" sz="1400" smtClean="0">
                <a:solidFill>
                  <a:schemeClr val="hlink"/>
                </a:solidFill>
              </a:rPr>
              <a:t>taxpayer, </a:t>
            </a:r>
            <a:r>
              <a:rPr lang="en-GB" sz="1400">
                <a:solidFill>
                  <a:schemeClr val="hlink"/>
                </a:solidFill>
              </a:rPr>
              <a:t>even if </a:t>
            </a:r>
            <a:r>
              <a:rPr lang="en-GB" sz="1400" smtClean="0">
                <a:solidFill>
                  <a:schemeClr val="hlink"/>
                </a:solidFill>
              </a:rPr>
              <a:t>this account contains no </a:t>
            </a:r>
            <a:r>
              <a:rPr lang="en-GB" sz="1400">
                <a:solidFill>
                  <a:schemeClr val="hlink"/>
                </a:solidFill>
              </a:rPr>
              <a:t>U.S. asset.</a:t>
            </a:r>
            <a:endParaRPr lang="fr-CH" sz="1400">
              <a:solidFill>
                <a:schemeClr val="hlink"/>
              </a:solidFill>
            </a:endParaRPr>
          </a:p>
          <a:p>
            <a:pPr marL="0" indent="0" algn="just">
              <a:buNone/>
            </a:pPr>
            <a:endParaRPr lang="en-US"/>
          </a:p>
        </p:txBody>
      </p:sp>
      <p:sp>
        <p:nvSpPr>
          <p:cNvPr id="20" name="Rectangle 19"/>
          <p:cNvSpPr/>
          <p:nvPr/>
        </p:nvSpPr>
        <p:spPr>
          <a:xfrm>
            <a:off x="5004048" y="3933056"/>
            <a:ext cx="3178908" cy="423664"/>
          </a:xfrm>
          <a:prstGeom prst="rect">
            <a:avLst/>
          </a:prstGeom>
          <a:noFill/>
          <a:ln w="3175" cap="flat"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a:stCxn id="20" idx="1"/>
            <a:endCxn id="17" idx="3"/>
          </p:cNvCxnSpPr>
          <p:nvPr/>
        </p:nvCxnSpPr>
        <p:spPr>
          <a:xfrm flipH="1" flipV="1">
            <a:off x="4716016" y="3465004"/>
            <a:ext cx="288032" cy="679884"/>
          </a:xfrm>
          <a:prstGeom prst="line">
            <a:avLst/>
          </a:prstGeom>
          <a:ln w="9525" cap="flat" algn="ctr">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814152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3528" y="2564904"/>
            <a:ext cx="8208912" cy="2304256"/>
          </a:xfrm>
          <a:prstGeom prst="rect">
            <a:avLst/>
          </a:prstGeom>
          <a:solidFill>
            <a:schemeClr val="bg2"/>
          </a:solidFill>
          <a:ln w="3175" cap="flat" algn="ctr">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a:t>Qualified Intermediary </a:t>
            </a:r>
            <a:r>
              <a:rPr lang="en-US" b="1" smtClean="0"/>
              <a:t>System (2001)</a:t>
            </a:r>
            <a:endParaRPr lang="en-US" b="1"/>
          </a:p>
        </p:txBody>
      </p:sp>
      <p:sp>
        <p:nvSpPr>
          <p:cNvPr id="13" name="Content Placeholder 12"/>
          <p:cNvSpPr>
            <a:spLocks noGrp="1"/>
          </p:cNvSpPr>
          <p:nvPr>
            <p:ph sz="half" idx="1"/>
          </p:nvPr>
        </p:nvSpPr>
        <p:spPr>
          <a:xfrm>
            <a:off x="476865" y="1557809"/>
            <a:ext cx="7902239" cy="4535487"/>
          </a:xfrm>
        </p:spPr>
        <p:txBody>
          <a:bodyPr/>
          <a:lstStyle/>
          <a:p>
            <a:pPr marL="0" lvl="0" indent="0" algn="just">
              <a:buNone/>
            </a:pPr>
            <a:r>
              <a:rPr lang="en-GB" sz="1800" b="1" smtClean="0"/>
              <a:t>Entity accounts</a:t>
            </a:r>
            <a:endParaRPr lang="fr-CH" sz="1800"/>
          </a:p>
          <a:p>
            <a:pPr marL="0" indent="0" algn="just">
              <a:buNone/>
            </a:pPr>
            <a:r>
              <a:rPr lang="en-GB" sz="1300" smtClean="0"/>
              <a:t>An account held </a:t>
            </a:r>
            <a:r>
              <a:rPr lang="en-GB" sz="1300"/>
              <a:t>by a (non-transparent) foreign </a:t>
            </a:r>
            <a:r>
              <a:rPr lang="en-GB" sz="1300" smtClean="0"/>
              <a:t>entity was not reportable to the IRS, </a:t>
            </a:r>
            <a:r>
              <a:rPr lang="en-GB" sz="1300"/>
              <a:t>even </a:t>
            </a:r>
            <a:r>
              <a:rPr lang="en-GB" sz="1300" smtClean="0"/>
              <a:t>if the </a:t>
            </a:r>
            <a:r>
              <a:rPr lang="en-GB" sz="1300"/>
              <a:t>entity is ultimately held or controlled by a U.S. Person</a:t>
            </a:r>
            <a:r>
              <a:rPr lang="en-GB" sz="1300" smtClean="0"/>
              <a:t>.</a:t>
            </a:r>
          </a:p>
          <a:p>
            <a:pPr marL="0" indent="0" algn="just">
              <a:buNone/>
            </a:pPr>
            <a:endParaRPr lang="en-GB" sz="1300"/>
          </a:p>
          <a:p>
            <a:pPr marL="0" indent="0" algn="just">
              <a:buNone/>
            </a:pPr>
            <a:r>
              <a:rPr lang="en-GB" sz="1300" i="1"/>
              <a:t>“For the assessment whether a client is a U.S. person or a non-U.S. person as well as for the determination as to whether a client is the beneficial owner of certain assets, a QI bank, according to the QIA, is allowed to generally assume that an IRS form (W-9, W-8BEN, W-8IMY) properly filled out by the client reflects the truth, respectively that the client data collected in accordance with the KYC-rules accepted by the IRS is correct. During the negotiations for the QIA, the IRS had (orally) confirmed that a Form A used for the assessment of the beneficial owner in accordance with Swiss anti-money laundering law was not relevant for QI purposes. </a:t>
            </a:r>
            <a:r>
              <a:rPr lang="en-GB" sz="1300" i="1" u="sng"/>
              <a:t>For assessing the beneficial owner in accordance with U.S. tax law, the QI bank can thus generally rely on a signed IRS form or an adequate substitute in its possession. Potential discrepancies to a Form A in possession of the QI are generally irrelevant</a:t>
            </a:r>
            <a:r>
              <a:rPr lang="en-GB" sz="1300" i="1"/>
              <a:t>.”</a:t>
            </a:r>
            <a:endParaRPr lang="fr-CH" sz="1300"/>
          </a:p>
          <a:p>
            <a:pPr marL="0" indent="0" algn="just">
              <a:buNone/>
            </a:pPr>
            <a:endParaRPr lang="en-GB" sz="1300" i="1"/>
          </a:p>
          <a:p>
            <a:pPr marL="0" indent="0" algn="just">
              <a:buNone/>
            </a:pPr>
            <a:endParaRPr lang="en-GB" sz="1300" smtClean="0"/>
          </a:p>
          <a:p>
            <a:pPr marL="0" indent="0" algn="just">
              <a:buNone/>
            </a:pPr>
            <a:r>
              <a:rPr lang="en-GB" sz="1300" smtClean="0">
                <a:solidFill>
                  <a:schemeClr val="hlink"/>
                </a:solidFill>
              </a:rPr>
              <a:t>FATCA </a:t>
            </a:r>
            <a:r>
              <a:rPr lang="en-GB" sz="1300">
                <a:solidFill>
                  <a:schemeClr val="hlink"/>
                </a:solidFill>
              </a:rPr>
              <a:t>is designed to result not only in the disclosure to the IRS of </a:t>
            </a:r>
            <a:r>
              <a:rPr lang="en-GB" sz="1300" smtClean="0">
                <a:solidFill>
                  <a:schemeClr val="hlink"/>
                </a:solidFill>
              </a:rPr>
              <a:t>accounts </a:t>
            </a:r>
            <a:r>
              <a:rPr lang="en-GB" sz="1300">
                <a:solidFill>
                  <a:schemeClr val="hlink"/>
                </a:solidFill>
              </a:rPr>
              <a:t>held directly by U.S. Person but also of accounts held by foreign structures/vehicles substantially owned or controlled by U.S. Persons.</a:t>
            </a:r>
            <a:endParaRPr lang="fr-CH" sz="1300">
              <a:solidFill>
                <a:schemeClr val="hlink"/>
              </a:solidFill>
            </a:endParaRPr>
          </a:p>
          <a:p>
            <a:pPr marL="0" indent="0" algn="just">
              <a:buNone/>
            </a:pPr>
            <a:endParaRPr lang="en-US"/>
          </a:p>
        </p:txBody>
      </p:sp>
    </p:spTree>
    <p:extLst>
      <p:ext uri="{BB962C8B-B14F-4D97-AF65-F5344CB8AC3E}">
        <p14:creationId xmlns:p14="http://schemas.microsoft.com/office/powerpoint/2010/main" xmlns="" val="1815134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FATCA Overview</a:t>
            </a:r>
            <a:endParaRPr lang="en-US" b="1"/>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xmlns="" val="3084499843"/>
              </p:ext>
            </p:extLst>
          </p:nvPr>
        </p:nvGraphicFramePr>
        <p:xfrm>
          <a:off x="428625" y="1557338"/>
          <a:ext cx="4067175" cy="4535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2"/>
          <p:cNvSpPr>
            <a:spLocks noGrp="1"/>
          </p:cNvSpPr>
          <p:nvPr>
            <p:ph sz="half" idx="2"/>
          </p:nvPr>
        </p:nvSpPr>
        <p:spPr>
          <a:xfrm>
            <a:off x="4644150" y="2133166"/>
            <a:ext cx="4176000" cy="3383831"/>
          </a:xfrm>
        </p:spPr>
        <p:txBody>
          <a:bodyPr>
            <a:normAutofit/>
          </a:bodyPr>
          <a:lstStyle/>
          <a:p>
            <a:pPr marL="0" indent="360363">
              <a:buNone/>
            </a:pPr>
            <a:r>
              <a:rPr lang="en-US" sz="1400" b="1" smtClean="0"/>
              <a:t>FATCA Qualification Committee</a:t>
            </a:r>
          </a:p>
          <a:p>
            <a:pPr marL="360363" indent="0">
              <a:buNone/>
            </a:pPr>
            <a:r>
              <a:rPr lang="en-US" sz="1100" smtClean="0"/>
              <a:t>Committee led </a:t>
            </a:r>
            <a:r>
              <a:rPr lang="en-US" sz="1100"/>
              <a:t>by </a:t>
            </a:r>
            <a:r>
              <a:rPr lang="en-US" sz="1100" smtClean="0"/>
              <a:t>the State Secretariat for International Financial Matters (SIF). Includes representatives of:</a:t>
            </a:r>
          </a:p>
          <a:p>
            <a:pPr lvl="1"/>
            <a:endParaRPr lang="en-US" sz="1100" smtClean="0"/>
          </a:p>
          <a:p>
            <a:pPr lvl="1"/>
            <a:r>
              <a:rPr lang="en-US" sz="1100" smtClean="0"/>
              <a:t>Swiss </a:t>
            </a:r>
            <a:r>
              <a:rPr lang="en-US" sz="1100"/>
              <a:t>Federal Tax </a:t>
            </a:r>
            <a:r>
              <a:rPr lang="en-US" sz="1100" smtClean="0"/>
              <a:t>Administration</a:t>
            </a:r>
          </a:p>
          <a:p>
            <a:pPr lvl="1"/>
            <a:r>
              <a:rPr lang="en-US" sz="1100" smtClean="0"/>
              <a:t>Swiss </a:t>
            </a:r>
            <a:r>
              <a:rPr lang="en-US" sz="1100"/>
              <a:t>Federal Social Insurance </a:t>
            </a:r>
            <a:r>
              <a:rPr lang="en-US" sz="1100" smtClean="0"/>
              <a:t>Office</a:t>
            </a:r>
          </a:p>
          <a:p>
            <a:pPr lvl="1"/>
            <a:r>
              <a:rPr lang="en-US" sz="1100" smtClean="0"/>
              <a:t>Swiss </a:t>
            </a:r>
            <a:r>
              <a:rPr lang="en-US" sz="1100"/>
              <a:t>Bankers Association SBA</a:t>
            </a:r>
          </a:p>
          <a:p>
            <a:pPr lvl="1"/>
            <a:r>
              <a:rPr lang="en-US" sz="1100" smtClean="0"/>
              <a:t>Swiss </a:t>
            </a:r>
            <a:r>
              <a:rPr lang="en-US" sz="1100"/>
              <a:t>Association of Pension Funds ASIP</a:t>
            </a:r>
          </a:p>
          <a:p>
            <a:pPr lvl="1"/>
            <a:r>
              <a:rPr lang="en-US" sz="1100" smtClean="0"/>
              <a:t>Swiss </a:t>
            </a:r>
            <a:r>
              <a:rPr lang="en-US" sz="1100"/>
              <a:t>Insurance Association SIA</a:t>
            </a:r>
          </a:p>
          <a:p>
            <a:pPr lvl="1"/>
            <a:r>
              <a:rPr lang="en-US" sz="1100" smtClean="0"/>
              <a:t>Swiss </a:t>
            </a:r>
            <a:r>
              <a:rPr lang="en-US" sz="1100"/>
              <a:t>Funds &amp; Asset Management Association SFAMA</a:t>
            </a:r>
          </a:p>
          <a:p>
            <a:pPr lvl="1"/>
            <a:r>
              <a:rPr lang="en-US" sz="1100" smtClean="0"/>
              <a:t>SwissHoldings</a:t>
            </a:r>
            <a:endParaRPr lang="en-US" sz="1100"/>
          </a:p>
          <a:p>
            <a:pPr lvl="1"/>
            <a:r>
              <a:rPr lang="en-US" sz="1100" smtClean="0"/>
              <a:t>Swiss </a:t>
            </a:r>
            <a:r>
              <a:rPr lang="en-US" sz="1100"/>
              <a:t>Association of Asset Managers SAAM</a:t>
            </a:r>
          </a:p>
          <a:p>
            <a:pPr lvl="1"/>
            <a:r>
              <a:rPr lang="en-US" sz="1100" smtClean="0"/>
              <a:t>SIX </a:t>
            </a:r>
            <a:r>
              <a:rPr lang="en-US" sz="1100"/>
              <a:t>Group</a:t>
            </a:r>
          </a:p>
          <a:p>
            <a:endParaRPr lang="en-US" sz="1100"/>
          </a:p>
          <a:p>
            <a:pPr marL="360363" indent="0">
              <a:buNone/>
            </a:pPr>
            <a:r>
              <a:rPr lang="en-US" sz="1100" smtClean="0"/>
              <a:t>The FATCA </a:t>
            </a:r>
            <a:r>
              <a:rPr lang="en-US" sz="1100"/>
              <a:t>Q</a:t>
            </a:r>
            <a:r>
              <a:rPr lang="en-US" sz="1100" smtClean="0"/>
              <a:t>ualification Committee addresses </a:t>
            </a:r>
            <a:r>
              <a:rPr lang="en-US" sz="1100"/>
              <a:t>questions arising from the implementation of the </a:t>
            </a:r>
            <a:r>
              <a:rPr lang="en-US" sz="1100" smtClean="0"/>
              <a:t>Swiss IGA.</a:t>
            </a:r>
          </a:p>
          <a:p>
            <a:endParaRPr lang="en-US" sz="1800"/>
          </a:p>
        </p:txBody>
      </p:sp>
    </p:spTree>
    <p:extLst>
      <p:ext uri="{BB962C8B-B14F-4D97-AF65-F5344CB8AC3E}">
        <p14:creationId xmlns:p14="http://schemas.microsoft.com/office/powerpoint/2010/main" xmlns="" val="3781415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custDataLst>
              <p:tags r:id="rId1"/>
            </p:custDataLst>
          </p:nvPr>
        </p:nvSpPr>
        <p:spPr>
          <a:xfrm>
            <a:off x="428625" y="1923098"/>
            <a:ext cx="8391525" cy="365760"/>
          </a:xfrm>
          <a:prstGeom prst="rect">
            <a:avLst/>
          </a:prstGeom>
          <a:solidFill>
            <a:srgbClr val="981020"/>
          </a:solidFill>
          <a:ln w="25400" cap="flat" cmpd="sng" algn="ctr">
            <a:noFill/>
            <a:prstDash val="solid"/>
          </a:ln>
          <a:effectLst/>
          <a:extLst>
            <a:ext uri="{91240B29-F687-4F45-9708-019B960494DF}">
              <a14:hiddenLine xmlns:a14="http://schemas.microsoft.com/office/drawing/2010/main" xmlns=""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Table of Contents</a:t>
            </a:r>
            <a:endParaRPr lang="en-US"/>
          </a:p>
        </p:txBody>
      </p:sp>
      <p:sp>
        <p:nvSpPr>
          <p:cNvPr id="3" name="Text Placeholder 2"/>
          <p:cNvSpPr>
            <a:spLocks noGrp="1"/>
          </p:cNvSpPr>
          <p:nvPr>
            <p:ph type="body" sz="quarter" idx="10"/>
          </p:nvPr>
        </p:nvSpPr>
        <p:spPr/>
        <p:txBody>
          <a:bodyPr/>
          <a:lstStyle/>
          <a:p>
            <a:r>
              <a:rPr lang="en-US" smtClean="0"/>
              <a:t>Introduction</a:t>
            </a:r>
          </a:p>
          <a:p>
            <a:pPr>
              <a:buClr>
                <a:srgbClr val="FFFFFF"/>
              </a:buClr>
            </a:pPr>
            <a:r>
              <a:rPr lang="en-US" smtClean="0">
                <a:solidFill>
                  <a:srgbClr val="FFFFFF"/>
                </a:solidFill>
              </a:rPr>
              <a:t>Classification of entities (FFI vs. NFFE)</a:t>
            </a:r>
          </a:p>
          <a:p>
            <a:r>
              <a:rPr lang="en-US" smtClean="0"/>
              <a:t>Compliance method</a:t>
            </a:r>
          </a:p>
          <a:p>
            <a:r>
              <a:rPr lang="en-US" smtClean="0"/>
              <a:t>Due diligence</a:t>
            </a:r>
          </a:p>
          <a:p>
            <a:r>
              <a:rPr lang="en-US" smtClean="0"/>
              <a:t>FATCA documentation</a:t>
            </a:r>
          </a:p>
          <a:p>
            <a:r>
              <a:rPr lang="en-US" smtClean="0"/>
              <a:t>Reporting</a:t>
            </a:r>
          </a:p>
          <a:p>
            <a:r>
              <a:rPr lang="en-US" smtClean="0"/>
              <a:t>Treaty Requests</a:t>
            </a:r>
          </a:p>
          <a:p>
            <a:r>
              <a:rPr lang="en-US" smtClean="0"/>
              <a:t>Responsible officer certification</a:t>
            </a:r>
          </a:p>
          <a:p>
            <a:endParaRPr lang="en-US" smtClean="0"/>
          </a:p>
        </p:txBody>
      </p:sp>
    </p:spTree>
    <p:extLst>
      <p:ext uri="{BB962C8B-B14F-4D97-AF65-F5344CB8AC3E}">
        <p14:creationId xmlns:p14="http://schemas.microsoft.com/office/powerpoint/2010/main" xmlns="" val="584352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FATCA classification (FFI </a:t>
            </a:r>
            <a:r>
              <a:rPr lang="en-US" b="1"/>
              <a:t>vs. </a:t>
            </a:r>
            <a:r>
              <a:rPr lang="en-US" b="1" smtClean="0"/>
              <a:t>NFFE)</a:t>
            </a:r>
            <a:endParaRPr lang="en-US" b="1"/>
          </a:p>
        </p:txBody>
      </p:sp>
      <p:sp>
        <p:nvSpPr>
          <p:cNvPr id="3" name="Text Placeholder 2"/>
          <p:cNvSpPr>
            <a:spLocks noGrp="1"/>
          </p:cNvSpPr>
          <p:nvPr>
            <p:ph type="body" sz="quarter" idx="13"/>
          </p:nvPr>
        </p:nvSpPr>
        <p:spPr/>
        <p:txBody>
          <a:bodyPr/>
          <a:lstStyle/>
          <a:p>
            <a:pPr marL="0" indent="0">
              <a:buNone/>
            </a:pPr>
            <a:r>
              <a:rPr lang="en-US" sz="1800" smtClean="0"/>
              <a:t>“</a:t>
            </a:r>
            <a:r>
              <a:rPr lang="en-US" sz="1800"/>
              <a:t>Entity” means a legal person or a legal arrangement such as a trust.</a:t>
            </a:r>
          </a:p>
          <a:p>
            <a:endParaRPr lang="en-US" sz="1800"/>
          </a:p>
          <a:p>
            <a:r>
              <a:rPr lang="en-US" sz="1800" b="1"/>
              <a:t>Foreign Financial Institution (FFI</a:t>
            </a:r>
            <a:r>
              <a:rPr lang="en-US" sz="1800" b="1" smtClean="0"/>
              <a:t>)</a:t>
            </a:r>
            <a:endParaRPr lang="en-US" sz="1800" b="1"/>
          </a:p>
          <a:p>
            <a:pPr lvl="1"/>
            <a:r>
              <a:rPr lang="en-US" sz="1600" smtClean="0"/>
              <a:t>FFIs report </a:t>
            </a:r>
            <a:r>
              <a:rPr lang="en-US" sz="1600"/>
              <a:t>information to the IRS / local tax authority. </a:t>
            </a:r>
          </a:p>
          <a:p>
            <a:endParaRPr lang="en-US" sz="1800"/>
          </a:p>
          <a:p>
            <a:r>
              <a:rPr lang="en-US" sz="1800" b="1" smtClean="0"/>
              <a:t>Non-Financial Foreign Entity (NFFE)</a:t>
            </a:r>
          </a:p>
          <a:p>
            <a:pPr lvl="1"/>
            <a:r>
              <a:rPr lang="en-US" sz="1600" smtClean="0"/>
              <a:t>NFFEs disclose </a:t>
            </a:r>
            <a:r>
              <a:rPr lang="en-US" sz="1600"/>
              <a:t>information about their U.S. owners or controlling persons to the FFI that maintains their account.</a:t>
            </a:r>
          </a:p>
          <a:p>
            <a:endParaRPr lang="en-US"/>
          </a:p>
        </p:txBody>
      </p:sp>
    </p:spTree>
    <p:extLst>
      <p:ext uri="{BB962C8B-B14F-4D97-AF65-F5344CB8AC3E}">
        <p14:creationId xmlns:p14="http://schemas.microsoft.com/office/powerpoint/2010/main" xmlns="" val="3998271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FATCA classification (FFI vs. NFFE)</a:t>
            </a:r>
            <a:endParaRPr lang="en-US"/>
          </a:p>
        </p:txBody>
      </p:sp>
      <p:sp>
        <p:nvSpPr>
          <p:cNvPr id="3" name="Content Placeholder 2"/>
          <p:cNvSpPr>
            <a:spLocks noGrp="1"/>
          </p:cNvSpPr>
          <p:nvPr>
            <p:ph sz="half" idx="2"/>
          </p:nvPr>
        </p:nvSpPr>
        <p:spPr>
          <a:xfrm>
            <a:off x="4139952" y="3501008"/>
            <a:ext cx="4536504" cy="2663751"/>
          </a:xfrm>
        </p:spPr>
        <p:txBody>
          <a:bodyPr>
            <a:noAutofit/>
          </a:bodyPr>
          <a:lstStyle/>
          <a:p>
            <a:pPr>
              <a:buFont typeface="Wingdings" panose="05000000000000000000" pitchFamily="2" charset="2"/>
              <a:buChar char="Ø"/>
            </a:pPr>
            <a:r>
              <a:rPr lang="en-US" sz="1400" smtClean="0"/>
              <a:t>Manages portfolio or otherwise invests or administers financial assets on behalf of customers </a:t>
            </a:r>
          </a:p>
          <a:p>
            <a:pPr marL="360363" indent="-360363">
              <a:buNone/>
            </a:pPr>
            <a:r>
              <a:rPr lang="en-US" sz="1400" b="1" smtClean="0">
                <a:solidFill>
                  <a:schemeClr val="hlink"/>
                </a:solidFill>
              </a:rPr>
              <a:t>	Category relevant for trustees (Type A)</a:t>
            </a:r>
            <a:endParaRPr lang="fr-CH" sz="1400" b="1" smtClean="0">
              <a:solidFill>
                <a:schemeClr val="hlink"/>
              </a:solidFill>
            </a:endParaRPr>
          </a:p>
          <a:p>
            <a:pPr>
              <a:buFont typeface="Wingdings" panose="05000000000000000000" pitchFamily="2" charset="2"/>
              <a:buChar char="Ø"/>
            </a:pPr>
            <a:endParaRPr lang="fr-CH" sz="1400"/>
          </a:p>
          <a:p>
            <a:pPr>
              <a:buFont typeface="Wingdings" panose="05000000000000000000" pitchFamily="2" charset="2"/>
              <a:buChar char="Ø"/>
            </a:pPr>
            <a:r>
              <a:rPr lang="en-US" sz="1400" smtClean="0"/>
              <a:t>Derives income principally from investing in financial assets and is </a:t>
            </a:r>
            <a:r>
              <a:rPr lang="en-US" sz="1400"/>
              <a:t>“professionally managed</a:t>
            </a:r>
            <a:r>
              <a:rPr lang="en-US" sz="1400" smtClean="0"/>
              <a:t>” (i.e. is managed by a bank or a Type A investment entity)</a:t>
            </a:r>
            <a:br>
              <a:rPr lang="en-US" sz="1400" smtClean="0"/>
            </a:br>
            <a:r>
              <a:rPr lang="en-US" sz="1400" b="1" smtClean="0">
                <a:solidFill>
                  <a:schemeClr val="hlink"/>
                </a:solidFill>
              </a:rPr>
              <a:t>Category relevant for trusts (Type B)</a:t>
            </a:r>
            <a:endParaRPr lang="fr-CH" sz="1400" b="1">
              <a:solidFill>
                <a:schemeClr val="hlink"/>
              </a:solidFill>
            </a:endParaRPr>
          </a:p>
          <a:p>
            <a:pPr marL="0" indent="0" algn="just">
              <a:buNone/>
            </a:pPr>
            <a:endParaRPr lang="en-US" sz="1400" b="1"/>
          </a:p>
        </p:txBody>
      </p:sp>
      <p:sp>
        <p:nvSpPr>
          <p:cNvPr id="4" name="Content Placeholder 3"/>
          <p:cNvSpPr>
            <a:spLocks noGrp="1"/>
          </p:cNvSpPr>
          <p:nvPr>
            <p:ph sz="half" idx="1"/>
          </p:nvPr>
        </p:nvSpPr>
        <p:spPr>
          <a:xfrm>
            <a:off x="395536" y="1557337"/>
            <a:ext cx="3423295" cy="4535487"/>
          </a:xfrm>
        </p:spPr>
        <p:txBody>
          <a:bodyPr/>
          <a:lstStyle/>
          <a:p>
            <a:pPr marL="0" indent="0">
              <a:buNone/>
            </a:pPr>
            <a:r>
              <a:rPr lang="en-US" sz="1700" b="1"/>
              <a:t>Foreign Financial Institution</a:t>
            </a:r>
          </a:p>
          <a:p>
            <a:pPr marL="380138" lvl="2" indent="-185738"/>
            <a:r>
              <a:rPr lang="en-US" sz="1400" smtClean="0"/>
              <a:t>Depositary Institution (banks</a:t>
            </a:r>
            <a:r>
              <a:rPr lang="en-US" sz="1400"/>
              <a:t>)</a:t>
            </a:r>
          </a:p>
          <a:p>
            <a:pPr marL="380138" lvl="2" indent="-185738"/>
            <a:r>
              <a:rPr lang="en-US" sz="1400" smtClean="0"/>
              <a:t>Insurance Company</a:t>
            </a:r>
          </a:p>
          <a:p>
            <a:pPr marL="380138" lvl="2" indent="-185738"/>
            <a:r>
              <a:rPr lang="en-US" sz="1400" smtClean="0"/>
              <a:t>Custodial </a:t>
            </a:r>
            <a:r>
              <a:rPr lang="en-US" sz="1400"/>
              <a:t>I</a:t>
            </a:r>
            <a:r>
              <a:rPr lang="en-US" sz="1400" smtClean="0"/>
              <a:t>nstitution </a:t>
            </a:r>
          </a:p>
          <a:p>
            <a:pPr marL="380138" lvl="2" indent="-185738"/>
            <a:r>
              <a:rPr lang="en-US" sz="1400" b="1" smtClean="0">
                <a:solidFill>
                  <a:schemeClr val="hlink"/>
                </a:solidFill>
              </a:rPr>
              <a:t>Investment entity</a:t>
            </a:r>
          </a:p>
          <a:p>
            <a:pPr marL="185738" lvl="1" indent="-185738"/>
            <a:endParaRPr lang="en-US" sz="1400">
              <a:solidFill>
                <a:schemeClr val="hlink"/>
              </a:solidFill>
            </a:endParaRPr>
          </a:p>
          <a:p>
            <a:pPr marL="185738" lvl="1" indent="-185738"/>
            <a:endParaRPr lang="en-US" sz="1400" smtClean="0"/>
          </a:p>
          <a:p>
            <a:pPr marL="0" indent="0">
              <a:buNone/>
            </a:pPr>
            <a:r>
              <a:rPr lang="en-US" sz="1700" b="1" smtClean="0"/>
              <a:t>Investment Entity</a:t>
            </a:r>
          </a:p>
          <a:p>
            <a:pPr marL="0" indent="0">
              <a:buNone/>
            </a:pPr>
            <a:r>
              <a:rPr lang="en-US" sz="1400" smtClean="0"/>
              <a:t>Category primarily aimed at investment funds and their managers, but is broadly defined and includes private structures that hold investments.</a:t>
            </a:r>
            <a:endParaRPr lang="fr-CH" sz="1400" smtClean="0"/>
          </a:p>
          <a:p>
            <a:pPr marL="360000" lvl="1" indent="0">
              <a:buNone/>
            </a:pPr>
            <a:endParaRPr lang="en-US" sz="1500" smtClean="0"/>
          </a:p>
          <a:p>
            <a:endParaRPr lang="en-US"/>
          </a:p>
        </p:txBody>
      </p:sp>
      <p:cxnSp>
        <p:nvCxnSpPr>
          <p:cNvPr id="6" name="Straight Connector 5"/>
          <p:cNvCxnSpPr/>
          <p:nvPr/>
        </p:nvCxnSpPr>
        <p:spPr>
          <a:xfrm>
            <a:off x="395536" y="3140968"/>
            <a:ext cx="8424936" cy="0"/>
          </a:xfrm>
          <a:prstGeom prst="line">
            <a:avLst/>
          </a:prstGeom>
          <a:ln w="9525" cap="flat" algn="ctr">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8141521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18444"/>
  <p:tag name="AS_OS" val="Microsoft Windows NT 6.1.7601 Service Pack 1"/>
  <p:tag name="AS_RELEASE_DATE" val="2013.07.29"/>
  <p:tag name="AS_TITLE" val="Aspose.Slides for .NET 4.0"/>
  <p:tag name="AS_VERSION" val="7.7.0.0"/>
  <p:tag name="CLASSIFICATION" val="0"/>
  <p:tag name="DATE" val="10 February 2015"/>
  <p:tag name="LANGUAGE" val="6"/>
  <p:tag name="VERSINFO" val="SWA1102"/>
</p:tagLst>
</file>

<file path=ppt/tags/tag10.xml><?xml version="1.0" encoding="utf-8"?>
<p:tagLst xmlns:a="http://schemas.openxmlformats.org/drawingml/2006/main" xmlns:r="http://schemas.openxmlformats.org/officeDocument/2006/relationships" xmlns:p="http://schemas.openxmlformats.org/presentationml/2006/main">
  <p:tag name="SHAPETYPE" val="ChapterMarker"/>
</p:tagLst>
</file>

<file path=ppt/tags/tag11.xml><?xml version="1.0" encoding="utf-8"?>
<p:tagLst xmlns:a="http://schemas.openxmlformats.org/drawingml/2006/main" xmlns:r="http://schemas.openxmlformats.org/officeDocument/2006/relationships" xmlns:p="http://schemas.openxmlformats.org/presentationml/2006/main">
  <p:tag name="SHAPETYPE" val="ChapterMarker"/>
</p:tagLst>
</file>

<file path=ppt/tags/tag12.xml><?xml version="1.0" encoding="utf-8"?>
<p:tagLst xmlns:a="http://schemas.openxmlformats.org/drawingml/2006/main" xmlns:r="http://schemas.openxmlformats.org/officeDocument/2006/relationships" xmlns:p="http://schemas.openxmlformats.org/presentationml/2006/main">
  <p:tag name="SHAPETYPE" val="ChapterMarker"/>
</p:tagLst>
</file>

<file path=ppt/tags/tag13.xml><?xml version="1.0" encoding="utf-8"?>
<p:tagLst xmlns:a="http://schemas.openxmlformats.org/drawingml/2006/main" xmlns:r="http://schemas.openxmlformats.org/officeDocument/2006/relationships" xmlns:p="http://schemas.openxmlformats.org/presentationml/2006/main">
  <p:tag name="SHAPETYPE" val="ChapterMarker"/>
</p:tagLst>
</file>

<file path=ppt/tags/tag14.xml><?xml version="1.0" encoding="utf-8"?>
<p:tagLst xmlns:a="http://schemas.openxmlformats.org/drawingml/2006/main" xmlns:r="http://schemas.openxmlformats.org/officeDocument/2006/relationships" xmlns:p="http://schemas.openxmlformats.org/presentationml/2006/main">
  <p:tag name="SHAPETYPE" val="ChapterMarker"/>
</p:tagLst>
</file>

<file path=ppt/tags/tag15.xml><?xml version="1.0" encoding="utf-8"?>
<p:tagLst xmlns:a="http://schemas.openxmlformats.org/drawingml/2006/main" xmlns:r="http://schemas.openxmlformats.org/officeDocument/2006/relationships" xmlns:p="http://schemas.openxmlformats.org/presentationml/2006/main">
  <p:tag name="SLIDETYPE" val="15"/>
</p:tagLst>
</file>

<file path=ppt/tags/tag2.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3.xml><?xml version="1.0" encoding="utf-8"?>
<p:tagLst xmlns:a="http://schemas.openxmlformats.org/drawingml/2006/main" xmlns:r="http://schemas.openxmlformats.org/officeDocument/2006/relationships" xmlns:p="http://schemas.openxmlformats.org/presentationml/2006/main">
  <p:tag name="SHAPETYPE" val="Title"/>
</p:tagLst>
</file>

<file path=ppt/tags/tag4.xml><?xml version="1.0" encoding="utf-8"?>
<p:tagLst xmlns:a="http://schemas.openxmlformats.org/drawingml/2006/main" xmlns:r="http://schemas.openxmlformats.org/officeDocument/2006/relationships" xmlns:p="http://schemas.openxmlformats.org/presentationml/2006/main">
  <p:tag name="SHAPETYPE" val="DatePage"/>
</p:tagLst>
</file>

<file path=ppt/tags/tag5.xml><?xml version="1.0" encoding="utf-8"?>
<p:tagLst xmlns:a="http://schemas.openxmlformats.org/drawingml/2006/main" xmlns:r="http://schemas.openxmlformats.org/officeDocument/2006/relationships" xmlns:p="http://schemas.openxmlformats.org/presentationml/2006/main">
  <p:tag name="SHAPETYPE" val="Classification"/>
</p:tagLst>
</file>

<file path=ppt/tags/tag6.xml><?xml version="1.0" encoding="utf-8"?>
<p:tagLst xmlns:a="http://schemas.openxmlformats.org/drawingml/2006/main" xmlns:r="http://schemas.openxmlformats.org/officeDocument/2006/relationships" xmlns:p="http://schemas.openxmlformats.org/presentationml/2006/main">
  <p:tag name="MEASUREMENTS" val="0,123.2878,720,416.7123"/>
  <p:tag name="SHAPETYPE" val="Image"/>
</p:tagLst>
</file>

<file path=ppt/tags/tag7.xml><?xml version="1.0" encoding="utf-8"?>
<p:tagLst xmlns:a="http://schemas.openxmlformats.org/drawingml/2006/main" xmlns:r="http://schemas.openxmlformats.org/officeDocument/2006/relationships" xmlns:p="http://schemas.openxmlformats.org/presentationml/2006/main">
  <p:tag name="SHAPETYPE" val="RedTitleBox"/>
</p:tagLst>
</file>

<file path=ppt/tags/tag8.xml><?xml version="1.0" encoding="utf-8"?>
<p:tagLst xmlns:a="http://schemas.openxmlformats.org/drawingml/2006/main" xmlns:r="http://schemas.openxmlformats.org/officeDocument/2006/relationships" xmlns:p="http://schemas.openxmlformats.org/presentationml/2006/main">
  <p:tag name="SHAPETYPE" val="ChapterMarker"/>
</p:tagLst>
</file>

<file path=ppt/tags/tag9.xml><?xml version="1.0" encoding="utf-8"?>
<p:tagLst xmlns:a="http://schemas.openxmlformats.org/drawingml/2006/main" xmlns:r="http://schemas.openxmlformats.org/officeDocument/2006/relationships" xmlns:p="http://schemas.openxmlformats.org/presentationml/2006/main">
  <p:tag name="SHAPETYPE" val="ChapterMarker"/>
</p:tagLst>
</file>

<file path=ppt/theme/theme1.xml><?xml version="1.0" encoding="utf-8"?>
<a:theme xmlns:a="http://schemas.openxmlformats.org/drawingml/2006/main" name="Office Theme">
  <a:themeElements>
    <a:clrScheme name="SWA">
      <a:dk1>
        <a:sysClr val="windowText" lastClr="000000"/>
      </a:dk1>
      <a:lt1>
        <a:sysClr val="window" lastClr="FFFFFF"/>
      </a:lt1>
      <a:dk2>
        <a:srgbClr val="981020"/>
      </a:dk2>
      <a:lt2>
        <a:srgbClr val="D9D9D9"/>
      </a:lt2>
      <a:accent1>
        <a:srgbClr val="981020"/>
      </a:accent1>
      <a:accent2>
        <a:srgbClr val="707172"/>
      </a:accent2>
      <a:accent3>
        <a:srgbClr val="B7B7AB"/>
      </a:accent3>
      <a:accent4>
        <a:srgbClr val="ECEADB"/>
      </a:accent4>
      <a:accent5>
        <a:srgbClr val="BC0031"/>
      </a:accent5>
      <a:accent6>
        <a:srgbClr val="690034"/>
      </a:accent6>
      <a:hlink>
        <a:srgbClr val="981020"/>
      </a:hlink>
      <a:folHlink>
        <a:srgbClr val="707172"/>
      </a:folHlink>
    </a:clrScheme>
    <a:fontScheme name="SchellenbergWittm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extraClrScheme>
      <a:clrScheme name="SWA">
        <a:dk1>
          <a:sysClr val="windowText" lastClr="000000"/>
        </a:dk1>
        <a:lt1>
          <a:sysClr val="window" lastClr="FFFFFF"/>
        </a:lt1>
        <a:dk2>
          <a:srgbClr val="981020"/>
        </a:dk2>
        <a:lt2>
          <a:srgbClr val="EEECE1"/>
        </a:lt2>
        <a:accent1>
          <a:srgbClr val="981020"/>
        </a:accent1>
        <a:accent2>
          <a:srgbClr val="707172"/>
        </a:accent2>
        <a:accent3>
          <a:srgbClr val="B7B7AB"/>
        </a:accent3>
        <a:accent4>
          <a:srgbClr val="ECEADB"/>
        </a:accent4>
        <a:accent5>
          <a:srgbClr val="BC0031"/>
        </a:accent5>
        <a:accent6>
          <a:srgbClr val="690034"/>
        </a:accent6>
        <a:hlink>
          <a:srgbClr val="981020"/>
        </a:hlink>
        <a:folHlink>
          <a:srgbClr val="707172"/>
        </a:folHlink>
      </a:clrScheme>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2673</Words>
  <Application>Microsoft Office PowerPoint</Application>
  <PresentationFormat>Affichage à l'écran (4:3)</PresentationFormat>
  <Paragraphs>388</Paragraphs>
  <Slides>37</Slides>
  <Notes>37</Notes>
  <HiddenSlides>0</HiddenSlides>
  <MMClips>0</MMClips>
  <ScaleCrop>false</ScaleCrop>
  <HeadingPairs>
    <vt:vector size="4" baseType="variant">
      <vt:variant>
        <vt:lpstr>Thème</vt:lpstr>
      </vt:variant>
      <vt:variant>
        <vt:i4>1</vt:i4>
      </vt:variant>
      <vt:variant>
        <vt:lpstr>Titres des diapositives</vt:lpstr>
      </vt:variant>
      <vt:variant>
        <vt:i4>37</vt:i4>
      </vt:variant>
    </vt:vector>
  </HeadingPairs>
  <TitlesOfParts>
    <vt:vector size="38" baseType="lpstr">
      <vt:lpstr>Office Theme</vt:lpstr>
      <vt:lpstr>FATCA and the Trust Industry - Current Practical Issues</vt:lpstr>
      <vt:lpstr>Table of Contents</vt:lpstr>
      <vt:lpstr>Introduction</vt:lpstr>
      <vt:lpstr>Qualified Intermediary System (2001)</vt:lpstr>
      <vt:lpstr>Qualified Intermediary System (2001)</vt:lpstr>
      <vt:lpstr>FATCA Overview</vt:lpstr>
      <vt:lpstr>Table of Contents</vt:lpstr>
      <vt:lpstr>FATCA classification (FFI vs. NFFE)</vt:lpstr>
      <vt:lpstr>FATCA classification (FFI vs. NFFE)</vt:lpstr>
      <vt:lpstr>FATCA classification (FFI vs. NFFE)</vt:lpstr>
      <vt:lpstr>FATCA classification (FFI vs. NFFE)</vt:lpstr>
      <vt:lpstr>FATCA classification (FFI vs. NFFE)</vt:lpstr>
      <vt:lpstr>FATCA classification (FFI vs. NFFE)</vt:lpstr>
      <vt:lpstr>FATCA classification (FFI vs. NFFE)</vt:lpstr>
      <vt:lpstr>FATCA classification (FFI vs. NFFE)</vt:lpstr>
      <vt:lpstr>FATCA classification (FFI vs. NFFE)</vt:lpstr>
      <vt:lpstr>FFI Trusts</vt:lpstr>
      <vt:lpstr>FFI Trusts</vt:lpstr>
      <vt:lpstr>NFFE Trusts</vt:lpstr>
      <vt:lpstr>NFFE Trusts</vt:lpstr>
      <vt:lpstr>NFFE Trusts</vt:lpstr>
      <vt:lpstr>Table of Contents</vt:lpstr>
      <vt:lpstr>Due DiIligence</vt:lpstr>
      <vt:lpstr>Table of Contents</vt:lpstr>
      <vt:lpstr>FATCA Documentation</vt:lpstr>
      <vt:lpstr>FATCA documentation</vt:lpstr>
      <vt:lpstr>FATCA documentation</vt:lpstr>
      <vt:lpstr>FATCA documentation</vt:lpstr>
      <vt:lpstr>FATCA documentation</vt:lpstr>
      <vt:lpstr>Table of Contents</vt:lpstr>
      <vt:lpstr>FATCA Reporting</vt:lpstr>
      <vt:lpstr>Table of Contents</vt:lpstr>
      <vt:lpstr>Treaty Requests</vt:lpstr>
      <vt:lpstr>Table of Contents</vt:lpstr>
      <vt:lpstr>Responsible officer certifications</vt:lpstr>
      <vt:lpstr>Automatic Exchange of Information</vt:lpstr>
      <vt:lpstr>Diapositive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1601-01-01T00:00:00Z</cp:lastPrinted>
  <dcterms:created xsi:type="dcterms:W3CDTF">1601-01-01T00:00:00Z</dcterms:created>
  <dcterms:modified xsi:type="dcterms:W3CDTF">2015-02-16T14:39:24Z</dcterms:modified>
</cp:coreProperties>
</file>